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1FCF-6A4A-41E2-B8F6-B52FE05EC05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67B2-3C6B-40A4-82F4-8235A4D12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9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1FCF-6A4A-41E2-B8F6-B52FE05EC05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67B2-3C6B-40A4-82F4-8235A4D12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4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1FCF-6A4A-41E2-B8F6-B52FE05EC05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67B2-3C6B-40A4-82F4-8235A4D12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8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1FCF-6A4A-41E2-B8F6-B52FE05EC05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67B2-3C6B-40A4-82F4-8235A4D12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8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1FCF-6A4A-41E2-B8F6-B52FE05EC05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67B2-3C6B-40A4-82F4-8235A4D12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74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1FCF-6A4A-41E2-B8F6-B52FE05EC05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67B2-3C6B-40A4-82F4-8235A4D12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2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1FCF-6A4A-41E2-B8F6-B52FE05EC05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67B2-3C6B-40A4-82F4-8235A4D12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9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1FCF-6A4A-41E2-B8F6-B52FE05EC05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67B2-3C6B-40A4-82F4-8235A4D12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6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1FCF-6A4A-41E2-B8F6-B52FE05EC05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67B2-3C6B-40A4-82F4-8235A4D12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6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1FCF-6A4A-41E2-B8F6-B52FE05EC05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67B2-3C6B-40A4-82F4-8235A4D12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4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1FCF-6A4A-41E2-B8F6-B52FE05EC05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67B2-3C6B-40A4-82F4-8235A4D12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7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1FCF-6A4A-41E2-B8F6-B52FE05EC053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B67B2-3C6B-40A4-82F4-8235A4D12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Subjuntivo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Cláusulas Sustantivas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Cláusulas Sustantivas</a:t>
            </a:r>
            <a:br>
              <a:rPr lang="es-ES" dirty="0" smtClean="0"/>
            </a:br>
            <a:r>
              <a:rPr lang="es-ES" dirty="0" err="1" smtClean="0"/>
              <a:t>Noun</a:t>
            </a:r>
            <a:r>
              <a:rPr lang="es-ES" dirty="0" smtClean="0"/>
              <a:t> </a:t>
            </a:r>
            <a:r>
              <a:rPr lang="es-ES" dirty="0" err="1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smtClean="0"/>
          </a:p>
          <a:p>
            <a:pPr marL="0" indent="0">
              <a:buNone/>
            </a:pPr>
            <a:r>
              <a:rPr lang="es-ES" smtClean="0"/>
              <a:t>A </a:t>
            </a:r>
            <a:r>
              <a:rPr lang="es-ES" dirty="0" err="1" smtClean="0"/>
              <a:t>clause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phrase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complete </a:t>
            </a:r>
            <a:r>
              <a:rPr lang="es-ES" dirty="0" err="1" smtClean="0"/>
              <a:t>thought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normally</a:t>
            </a:r>
            <a:r>
              <a:rPr lang="es-ES" dirty="0" smtClean="0"/>
              <a:t> </a:t>
            </a:r>
            <a:r>
              <a:rPr lang="es-ES" dirty="0" err="1" smtClean="0"/>
              <a:t>includes</a:t>
            </a:r>
            <a:r>
              <a:rPr lang="es-ES" dirty="0" smtClean="0"/>
              <a:t> a </a:t>
            </a:r>
            <a:r>
              <a:rPr lang="es-ES" dirty="0" err="1" smtClean="0"/>
              <a:t>subject</a:t>
            </a:r>
            <a:r>
              <a:rPr lang="es-ES" dirty="0" smtClean="0"/>
              <a:t> and a </a:t>
            </a:r>
            <a:r>
              <a:rPr lang="es-ES" dirty="0" err="1" smtClean="0"/>
              <a:t>verb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noun clause is  a dependent clause that functions as a noun (that is, as a subject, object or complement).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870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875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Cláusulas Sustantivas</a:t>
            </a:r>
            <a:br>
              <a:rPr lang="es-ES" dirty="0" smtClean="0"/>
            </a:br>
            <a:r>
              <a:rPr lang="es-ES" sz="3100" dirty="0" err="1" smtClean="0"/>
              <a:t>Noun</a:t>
            </a:r>
            <a:r>
              <a:rPr lang="es-ES" sz="3100" dirty="0" smtClean="0"/>
              <a:t> </a:t>
            </a:r>
            <a:r>
              <a:rPr lang="es-ES" sz="3100" dirty="0" err="1" smtClean="0"/>
              <a:t>Clauses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I </a:t>
            </a:r>
            <a:r>
              <a:rPr lang="es-ES" dirty="0" err="1" smtClean="0"/>
              <a:t>recommend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study</a:t>
            </a:r>
            <a:r>
              <a:rPr lang="es-ES" dirty="0" smtClean="0"/>
              <a:t> </a:t>
            </a:r>
            <a:r>
              <a:rPr lang="es-ES" dirty="0" err="1" smtClean="0"/>
              <a:t>frequently</a:t>
            </a:r>
            <a:r>
              <a:rPr lang="es-ES" dirty="0" smtClean="0"/>
              <a:t>.</a:t>
            </a:r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dirty="0" smtClean="0"/>
              <a:t>Yo recomiendo que tú estudies a menudo.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209964" y="2362200"/>
            <a:ext cx="2362200" cy="1198993"/>
            <a:chOff x="1219200" y="3352800"/>
            <a:chExt cx="2362200" cy="1198993"/>
          </a:xfrm>
        </p:grpSpPr>
        <p:sp>
          <p:nvSpPr>
            <p:cNvPr id="4" name="Flowchart: Terminator 3"/>
            <p:cNvSpPr/>
            <p:nvPr/>
          </p:nvSpPr>
          <p:spPr>
            <a:xfrm>
              <a:off x="1219200" y="3352800"/>
              <a:ext cx="2362200" cy="609600"/>
            </a:xfrm>
            <a:prstGeom prst="flowChartTerminator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88457" y="3967018"/>
              <a:ext cx="2223686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3200" b="1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Main</a:t>
              </a:r>
              <a:r>
                <a:rPr lang="es-ES" sz="32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 </a:t>
              </a:r>
              <a:r>
                <a:rPr lang="es-ES" sz="3200" b="1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clause</a:t>
              </a:r>
              <a:endParaRPr lang="en-US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267200" y="2381539"/>
            <a:ext cx="3657600" cy="1189757"/>
            <a:chOff x="4267200" y="3357418"/>
            <a:chExt cx="3657600" cy="1189757"/>
          </a:xfrm>
        </p:grpSpPr>
        <p:sp>
          <p:nvSpPr>
            <p:cNvPr id="5" name="Flowchart: Terminator 4"/>
            <p:cNvSpPr/>
            <p:nvPr/>
          </p:nvSpPr>
          <p:spPr>
            <a:xfrm>
              <a:off x="4267200" y="3357418"/>
              <a:ext cx="3657600" cy="609600"/>
            </a:xfrm>
            <a:prstGeom prst="flowChartTerminator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39675" y="3962400"/>
              <a:ext cx="3237809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Dependent clause</a:t>
              </a:r>
              <a:endParaRPr lang="en-US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374900" y="1167824"/>
            <a:ext cx="3110788" cy="1346775"/>
            <a:chOff x="2421082" y="1929825"/>
            <a:chExt cx="3110788" cy="1346775"/>
          </a:xfrm>
        </p:grpSpPr>
        <p:sp>
          <p:nvSpPr>
            <p:cNvPr id="6" name="Down Arrow 5"/>
            <p:cNvSpPr/>
            <p:nvPr/>
          </p:nvSpPr>
          <p:spPr>
            <a:xfrm>
              <a:off x="3736248" y="2514600"/>
              <a:ext cx="484632" cy="762000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421082" y="1929825"/>
              <a:ext cx="3110788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Relative pronoun</a:t>
              </a:r>
              <a:endParaRPr lang="en-US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27357" y="4724400"/>
            <a:ext cx="2788905" cy="1198993"/>
            <a:chOff x="1005850" y="3352800"/>
            <a:chExt cx="2788905" cy="1198993"/>
          </a:xfrm>
        </p:grpSpPr>
        <p:sp>
          <p:nvSpPr>
            <p:cNvPr id="14" name="Flowchart: Terminator 13"/>
            <p:cNvSpPr/>
            <p:nvPr/>
          </p:nvSpPr>
          <p:spPr>
            <a:xfrm>
              <a:off x="1219200" y="3352800"/>
              <a:ext cx="2362200" cy="609600"/>
            </a:xfrm>
            <a:prstGeom prst="flowChartTerminator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05850" y="3967018"/>
              <a:ext cx="2788905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Cláusula mayor</a:t>
              </a:r>
              <a:endParaRPr lang="en-US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256406" y="4743739"/>
            <a:ext cx="3864391" cy="1189757"/>
            <a:chOff x="4226388" y="3357418"/>
            <a:chExt cx="3864391" cy="1189757"/>
          </a:xfrm>
        </p:grpSpPr>
        <p:sp>
          <p:nvSpPr>
            <p:cNvPr id="17" name="Flowchart: Terminator 16"/>
            <p:cNvSpPr/>
            <p:nvPr/>
          </p:nvSpPr>
          <p:spPr>
            <a:xfrm>
              <a:off x="4267200" y="3357418"/>
              <a:ext cx="3657600" cy="609600"/>
            </a:xfrm>
            <a:prstGeom prst="flowChartTerminator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226388" y="3962400"/>
              <a:ext cx="386439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Cláusula</a:t>
              </a:r>
              <a:r>
                <a:rPr lang="en-US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 </a:t>
              </a:r>
              <a:r>
                <a:rPr lang="en-US" sz="32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dependiente</a:t>
              </a:r>
              <a:endParaRPr lang="en-US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207045" y="3505200"/>
            <a:ext cx="3501921" cy="1346775"/>
            <a:chOff x="2225518" y="1929825"/>
            <a:chExt cx="3501921" cy="1346775"/>
          </a:xfrm>
        </p:grpSpPr>
        <p:sp>
          <p:nvSpPr>
            <p:cNvPr id="20" name="Down Arrow 19"/>
            <p:cNvSpPr/>
            <p:nvPr/>
          </p:nvSpPr>
          <p:spPr>
            <a:xfrm>
              <a:off x="3736248" y="2514600"/>
              <a:ext cx="484632" cy="762000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25518" y="1929825"/>
              <a:ext cx="350192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Pronombre</a:t>
              </a:r>
              <a:r>
                <a:rPr lang="en-US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 </a:t>
              </a:r>
              <a:r>
                <a:rPr lang="en-US" sz="32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relativo</a:t>
              </a:r>
              <a:endParaRPr lang="en-US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488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875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Cláusulas Sustantivas</a:t>
            </a:r>
            <a:br>
              <a:rPr lang="es-ES" dirty="0" smtClean="0"/>
            </a:br>
            <a:r>
              <a:rPr lang="es-ES" sz="3100" dirty="0" err="1" smtClean="0"/>
              <a:t>Noun</a:t>
            </a:r>
            <a:r>
              <a:rPr lang="es-ES" sz="3100" dirty="0" smtClean="0"/>
              <a:t> </a:t>
            </a:r>
            <a:r>
              <a:rPr lang="es-ES" sz="3100" dirty="0" err="1" smtClean="0"/>
              <a:t>Clauses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dirty="0" smtClean="0"/>
              <a:t>Yo recomiendo que tú estudies a menudo. 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927354" y="2438400"/>
            <a:ext cx="2788905" cy="1198993"/>
            <a:chOff x="1005850" y="3352800"/>
            <a:chExt cx="2788905" cy="1198993"/>
          </a:xfrm>
        </p:grpSpPr>
        <p:sp>
          <p:nvSpPr>
            <p:cNvPr id="14" name="Flowchart: Terminator 13"/>
            <p:cNvSpPr/>
            <p:nvPr/>
          </p:nvSpPr>
          <p:spPr>
            <a:xfrm>
              <a:off x="1219200" y="3352800"/>
              <a:ext cx="2362200" cy="609600"/>
            </a:xfrm>
            <a:prstGeom prst="flowChartTerminator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05850" y="3967018"/>
              <a:ext cx="2788905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Cláusula mayor</a:t>
              </a:r>
              <a:endParaRPr lang="en-US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290291" y="2422236"/>
            <a:ext cx="3864391" cy="1189757"/>
            <a:chOff x="4226388" y="3357418"/>
            <a:chExt cx="3864391" cy="1189757"/>
          </a:xfrm>
        </p:grpSpPr>
        <p:sp>
          <p:nvSpPr>
            <p:cNvPr id="17" name="Flowchart: Terminator 16"/>
            <p:cNvSpPr/>
            <p:nvPr/>
          </p:nvSpPr>
          <p:spPr>
            <a:xfrm>
              <a:off x="4267200" y="3357418"/>
              <a:ext cx="3657600" cy="609600"/>
            </a:xfrm>
            <a:prstGeom prst="flowChartTerminator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226388" y="3962400"/>
              <a:ext cx="386439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Cláusula</a:t>
              </a:r>
              <a:r>
                <a:rPr lang="en-US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 </a:t>
              </a:r>
              <a:r>
                <a:rPr lang="en-US" sz="32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dependiente</a:t>
              </a:r>
              <a:endParaRPr lang="en-US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209130" y="1219200"/>
            <a:ext cx="3501921" cy="1346775"/>
            <a:chOff x="2225518" y="1929825"/>
            <a:chExt cx="3501921" cy="1346775"/>
          </a:xfrm>
        </p:grpSpPr>
        <p:sp>
          <p:nvSpPr>
            <p:cNvPr id="20" name="Down Arrow 19"/>
            <p:cNvSpPr/>
            <p:nvPr/>
          </p:nvSpPr>
          <p:spPr>
            <a:xfrm>
              <a:off x="3736248" y="2514600"/>
              <a:ext cx="484632" cy="762000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25518" y="1929825"/>
              <a:ext cx="350192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Pronombre</a:t>
              </a:r>
              <a:r>
                <a:rPr lang="en-US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 </a:t>
              </a:r>
              <a:r>
                <a:rPr lang="en-US" sz="32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relativo</a:t>
              </a:r>
              <a:endParaRPr lang="en-US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38200" y="3637393"/>
            <a:ext cx="3366292" cy="3068207"/>
            <a:chOff x="838200" y="3637393"/>
            <a:chExt cx="3366292" cy="3068207"/>
          </a:xfrm>
        </p:grpSpPr>
        <p:sp>
          <p:nvSpPr>
            <p:cNvPr id="22" name="Up Arrow Callout 21"/>
            <p:cNvSpPr/>
            <p:nvPr/>
          </p:nvSpPr>
          <p:spPr>
            <a:xfrm>
              <a:off x="838200" y="3637393"/>
              <a:ext cx="3366292" cy="3068207"/>
            </a:xfrm>
            <a:prstGeom prst="upArrowCallout">
              <a:avLst>
                <a:gd name="adj1" fmla="val 9546"/>
                <a:gd name="adj2" fmla="val 17803"/>
                <a:gd name="adj3" fmla="val 18980"/>
                <a:gd name="adj4" fmla="val 71901"/>
              </a:avLst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56680" y="4549676"/>
              <a:ext cx="315812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In </a:t>
              </a:r>
              <a:r>
                <a:rPr lang="es-ES" sz="1600" dirty="0" err="1" smtClean="0"/>
                <a:t>order</a:t>
              </a:r>
              <a:r>
                <a:rPr lang="es-ES" sz="1600" dirty="0" smtClean="0"/>
                <a:t> </a:t>
              </a:r>
              <a:r>
                <a:rPr lang="es-ES" sz="1600" dirty="0" err="1" smtClean="0"/>
                <a:t>to</a:t>
              </a:r>
              <a:r>
                <a:rPr lang="es-ES" sz="1600" dirty="0"/>
                <a:t> </a:t>
              </a:r>
              <a:r>
                <a:rPr lang="es-ES" sz="1600" dirty="0" err="1" smtClean="0"/>
                <a:t>TRIGGER</a:t>
              </a:r>
              <a:r>
                <a:rPr lang="es-ES" sz="1600" dirty="0" smtClean="0"/>
                <a:t> </a:t>
              </a:r>
              <a:r>
                <a:rPr lang="es-ES" sz="1600" dirty="0" err="1" smtClean="0"/>
                <a:t>the</a:t>
              </a:r>
              <a:r>
                <a:rPr lang="es-ES" sz="1600" dirty="0" smtClean="0"/>
                <a:t> </a:t>
              </a:r>
              <a:r>
                <a:rPr lang="es-ES" sz="1600" dirty="0" err="1" smtClean="0"/>
                <a:t>subjunctive</a:t>
              </a:r>
              <a:r>
                <a:rPr lang="es-ES" sz="1600" dirty="0" smtClean="0"/>
                <a:t>, </a:t>
              </a:r>
              <a:r>
                <a:rPr lang="es-ES" sz="1600" dirty="0" err="1" smtClean="0"/>
                <a:t>you</a:t>
              </a:r>
              <a:r>
                <a:rPr lang="es-ES" sz="1600" dirty="0" smtClean="0"/>
                <a:t> </a:t>
              </a:r>
              <a:r>
                <a:rPr lang="es-ES" sz="1600" dirty="0" err="1" smtClean="0"/>
                <a:t>must</a:t>
              </a:r>
              <a:r>
                <a:rPr lang="es-ES" sz="1600" dirty="0" smtClean="0"/>
                <a:t> </a:t>
              </a:r>
              <a:r>
                <a:rPr lang="es-ES" sz="1600" dirty="0" err="1" smtClean="0"/>
                <a:t>have</a:t>
              </a:r>
              <a:r>
                <a:rPr lang="es-ES" sz="1600" dirty="0" smtClean="0"/>
                <a:t> a </a:t>
              </a:r>
              <a:r>
                <a:rPr lang="es-ES" sz="1600" dirty="0" err="1" smtClean="0"/>
                <a:t>verb</a:t>
              </a:r>
              <a:r>
                <a:rPr lang="es-ES" sz="1600" dirty="0" smtClean="0"/>
                <a:t> of </a:t>
              </a:r>
              <a:r>
                <a:rPr lang="es-ES" sz="1600" dirty="0" err="1" smtClean="0"/>
                <a:t>will</a:t>
              </a:r>
              <a:r>
                <a:rPr lang="es-ES" sz="1600" dirty="0" smtClean="0"/>
                <a:t>, </a:t>
              </a:r>
              <a:r>
                <a:rPr lang="es-ES" sz="1600" dirty="0" err="1" smtClean="0"/>
                <a:t>influence</a:t>
              </a:r>
              <a:r>
                <a:rPr lang="es-ES" sz="1600" dirty="0" smtClean="0"/>
                <a:t>, </a:t>
              </a:r>
              <a:r>
                <a:rPr lang="es-ES" sz="1600" dirty="0" err="1" smtClean="0"/>
                <a:t>doubt</a:t>
              </a:r>
              <a:r>
                <a:rPr lang="es-ES" sz="1600" dirty="0" smtClean="0"/>
                <a:t>, </a:t>
              </a:r>
              <a:r>
                <a:rPr lang="es-ES" sz="1600" dirty="0" err="1" smtClean="0"/>
                <a:t>denial</a:t>
              </a:r>
              <a:r>
                <a:rPr lang="es-ES" sz="1600" dirty="0" smtClean="0"/>
                <a:t>, </a:t>
              </a:r>
              <a:r>
                <a:rPr lang="es-ES" sz="1600" dirty="0" err="1" smtClean="0"/>
                <a:t>disbelief</a:t>
              </a:r>
              <a:r>
                <a:rPr lang="es-ES" sz="1600" dirty="0" smtClean="0"/>
                <a:t>, </a:t>
              </a:r>
              <a:r>
                <a:rPr lang="es-ES" sz="1600" dirty="0" err="1" smtClean="0"/>
                <a:t>emotion</a:t>
              </a:r>
              <a:r>
                <a:rPr lang="es-ES" sz="1600" dirty="0" smtClean="0"/>
                <a:t> </a:t>
              </a:r>
              <a:r>
                <a:rPr lang="es-ES" sz="1600" dirty="0" err="1" smtClean="0"/>
                <a:t>or</a:t>
              </a:r>
              <a:r>
                <a:rPr lang="es-ES" sz="1600" dirty="0" smtClean="0"/>
                <a:t> </a:t>
              </a:r>
              <a:r>
                <a:rPr lang="es-ES" sz="1600" dirty="0" err="1" smtClean="0"/>
                <a:t>an</a:t>
              </a:r>
              <a:r>
                <a:rPr lang="es-ES" sz="1600" dirty="0" smtClean="0"/>
                <a:t> impersonal </a:t>
              </a:r>
              <a:r>
                <a:rPr lang="es-ES" sz="1600" dirty="0" err="1" smtClean="0"/>
                <a:t>expression</a:t>
              </a:r>
              <a:r>
                <a:rPr lang="es-ES" sz="1600" dirty="0" smtClean="0"/>
                <a:t>.</a:t>
              </a:r>
            </a:p>
            <a:p>
              <a:r>
                <a:rPr lang="es-ES" sz="1600" dirty="0" smtClean="0"/>
                <a:t>In </a:t>
              </a:r>
              <a:r>
                <a:rPr lang="es-ES" sz="1600" dirty="0" err="1" smtClean="0"/>
                <a:t>Spanish</a:t>
              </a:r>
              <a:r>
                <a:rPr lang="es-ES" sz="1600" dirty="0" smtClean="0"/>
                <a:t>, un verbo de </a:t>
              </a:r>
              <a:r>
                <a:rPr lang="es-ES" sz="1600" b="1" dirty="0" smtClean="0"/>
                <a:t>V</a:t>
              </a:r>
              <a:r>
                <a:rPr lang="es-ES" sz="1600" dirty="0" smtClean="0"/>
                <a:t>OLUNTAD, </a:t>
              </a:r>
              <a:r>
                <a:rPr lang="es-ES" sz="1600" b="1" dirty="0" smtClean="0"/>
                <a:t>E</a:t>
              </a:r>
              <a:r>
                <a:rPr lang="es-ES" sz="1600" dirty="0" smtClean="0"/>
                <a:t>XPRESIÓN IMPERSONAL, </a:t>
              </a:r>
              <a:r>
                <a:rPr lang="es-ES" sz="1600" b="1" dirty="0" smtClean="0"/>
                <a:t>E</a:t>
              </a:r>
              <a:r>
                <a:rPr lang="es-ES" sz="1600" dirty="0" smtClean="0"/>
                <a:t>MOCIÓN o </a:t>
              </a:r>
              <a:r>
                <a:rPr lang="es-ES" sz="1600" b="1" dirty="0" smtClean="0"/>
                <a:t>D</a:t>
              </a:r>
              <a:r>
                <a:rPr lang="es-ES" sz="1600" dirty="0" smtClean="0"/>
                <a:t>UDA.</a:t>
              </a:r>
              <a:endParaRPr lang="en-US" sz="16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818408" y="3658175"/>
            <a:ext cx="3366292" cy="1892102"/>
            <a:chOff x="838200" y="3637393"/>
            <a:chExt cx="3366292" cy="3068207"/>
          </a:xfrm>
        </p:grpSpPr>
        <p:sp>
          <p:nvSpPr>
            <p:cNvPr id="29" name="Up Arrow Callout 28"/>
            <p:cNvSpPr/>
            <p:nvPr/>
          </p:nvSpPr>
          <p:spPr>
            <a:xfrm>
              <a:off x="838200" y="3637393"/>
              <a:ext cx="3366292" cy="3068207"/>
            </a:xfrm>
            <a:prstGeom prst="upArrowCallout">
              <a:avLst>
                <a:gd name="adj1" fmla="val 9546"/>
                <a:gd name="adj2" fmla="val 17803"/>
                <a:gd name="adj3" fmla="val 18980"/>
                <a:gd name="adj4" fmla="val 71901"/>
              </a:avLst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56680" y="4549676"/>
              <a:ext cx="3158120" cy="2146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err="1" smtClean="0"/>
                <a:t>If</a:t>
              </a:r>
              <a:r>
                <a:rPr lang="es-ES" sz="1600" dirty="0" smtClean="0"/>
                <a:t> and </a:t>
              </a:r>
              <a:r>
                <a:rPr lang="es-ES" sz="1600" dirty="0" err="1" smtClean="0"/>
                <a:t>ONLY</a:t>
              </a:r>
              <a:r>
                <a:rPr lang="es-ES" sz="1600" dirty="0" smtClean="0"/>
                <a:t> </a:t>
              </a:r>
              <a:r>
                <a:rPr lang="es-ES" sz="1600" dirty="0" err="1" smtClean="0"/>
                <a:t>IF</a:t>
              </a:r>
              <a:r>
                <a:rPr lang="es-ES" sz="1600" dirty="0" smtClean="0"/>
                <a:t> </a:t>
              </a:r>
              <a:r>
                <a:rPr lang="es-ES" sz="1600" dirty="0" err="1" smtClean="0"/>
                <a:t>you</a:t>
              </a:r>
              <a:r>
                <a:rPr lang="es-ES" sz="1600" dirty="0" smtClean="0"/>
                <a:t> </a:t>
              </a:r>
              <a:r>
                <a:rPr lang="es-ES" sz="1600" dirty="0" err="1" smtClean="0"/>
                <a:t>have</a:t>
              </a:r>
              <a:r>
                <a:rPr lang="es-ES" sz="1600" dirty="0" smtClean="0"/>
                <a:t> </a:t>
              </a:r>
              <a:r>
                <a:rPr lang="es-ES" sz="1600" dirty="0" err="1" smtClean="0"/>
                <a:t>one</a:t>
              </a:r>
              <a:r>
                <a:rPr lang="es-ES" sz="1600" dirty="0" smtClean="0"/>
                <a:t> of </a:t>
              </a:r>
              <a:r>
                <a:rPr lang="es-ES" sz="1600" dirty="0" err="1" smtClean="0"/>
                <a:t>these</a:t>
              </a:r>
              <a:r>
                <a:rPr lang="es-ES" sz="1600" dirty="0" smtClean="0"/>
                <a:t> </a:t>
              </a:r>
              <a:r>
                <a:rPr lang="es-ES" sz="1600" dirty="0" err="1" smtClean="0"/>
                <a:t>verbs</a:t>
              </a:r>
              <a:r>
                <a:rPr lang="es-ES" sz="1600" dirty="0" smtClean="0"/>
                <a:t> in </a:t>
              </a:r>
              <a:r>
                <a:rPr lang="es-ES" sz="1600" dirty="0" err="1" smtClean="0"/>
                <a:t>the</a:t>
              </a:r>
              <a:r>
                <a:rPr lang="es-ES" sz="1600" dirty="0" smtClean="0"/>
                <a:t> </a:t>
              </a:r>
              <a:r>
                <a:rPr lang="es-ES" sz="1600" dirty="0" err="1" smtClean="0"/>
                <a:t>main</a:t>
              </a:r>
              <a:r>
                <a:rPr lang="es-ES" sz="1600" dirty="0" smtClean="0"/>
                <a:t> </a:t>
              </a:r>
              <a:r>
                <a:rPr lang="es-ES" sz="1600" dirty="0" err="1" smtClean="0"/>
                <a:t>clause</a:t>
              </a:r>
              <a:r>
                <a:rPr lang="es-ES" sz="1600" dirty="0"/>
                <a:t> </a:t>
              </a:r>
              <a:r>
                <a:rPr lang="es-ES" sz="1600" dirty="0" smtClean="0"/>
                <a:t>can </a:t>
              </a:r>
              <a:r>
                <a:rPr lang="es-ES" sz="1600" dirty="0" err="1" smtClean="0"/>
                <a:t>you</a:t>
              </a:r>
              <a:r>
                <a:rPr lang="es-ES" sz="1600" dirty="0" smtClean="0"/>
                <a:t> </a:t>
              </a:r>
              <a:r>
                <a:rPr lang="es-ES" sz="1600" dirty="0" err="1" smtClean="0"/>
                <a:t>have</a:t>
              </a:r>
              <a:r>
                <a:rPr lang="es-ES" sz="1600" dirty="0" smtClean="0"/>
                <a:t> </a:t>
              </a:r>
              <a:r>
                <a:rPr lang="es-ES" sz="1600" dirty="0" err="1" smtClean="0"/>
                <a:t>the</a:t>
              </a:r>
              <a:r>
                <a:rPr lang="es-ES" sz="1600" dirty="0" smtClean="0"/>
                <a:t> </a:t>
              </a:r>
              <a:r>
                <a:rPr lang="es-ES" sz="1600" dirty="0" err="1" smtClean="0"/>
                <a:t>option</a:t>
              </a:r>
              <a:r>
                <a:rPr lang="es-ES" sz="1600" dirty="0" smtClean="0"/>
                <a:t> of </a:t>
              </a:r>
              <a:r>
                <a:rPr lang="es-ES" sz="1600" dirty="0" err="1" smtClean="0"/>
                <a:t>conjugating</a:t>
              </a:r>
              <a:r>
                <a:rPr lang="es-ES" sz="1600" dirty="0" smtClean="0"/>
                <a:t> in </a:t>
              </a:r>
              <a:r>
                <a:rPr lang="es-ES" sz="1600" dirty="0" err="1" smtClean="0"/>
                <a:t>subjunctive</a:t>
              </a:r>
              <a:r>
                <a:rPr lang="es-ES" sz="1600" dirty="0" smtClean="0"/>
                <a:t> in </a:t>
              </a:r>
              <a:r>
                <a:rPr lang="es-ES" sz="1600" dirty="0" err="1" smtClean="0"/>
                <a:t>the</a:t>
              </a:r>
              <a:r>
                <a:rPr lang="es-ES" sz="1600" dirty="0" smtClean="0"/>
                <a:t> </a:t>
              </a:r>
              <a:r>
                <a:rPr lang="es-ES" sz="1600" dirty="0" err="1" smtClean="0"/>
                <a:t>dependent</a:t>
              </a:r>
              <a:r>
                <a:rPr lang="es-ES" sz="1600" dirty="0" smtClean="0"/>
                <a:t> </a:t>
              </a:r>
              <a:r>
                <a:rPr lang="es-ES" sz="1600" dirty="0" err="1" smtClean="0"/>
                <a:t>clause</a:t>
              </a:r>
              <a:r>
                <a:rPr lang="es-ES" sz="1600" dirty="0" smtClean="0"/>
                <a:t>.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9086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875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Cláusulas Sustantivas</a:t>
            </a:r>
            <a:br>
              <a:rPr lang="es-ES" dirty="0" smtClean="0"/>
            </a:br>
            <a:r>
              <a:rPr lang="es-ES" sz="3100" dirty="0" err="1" smtClean="0"/>
              <a:t>Noun</a:t>
            </a:r>
            <a:r>
              <a:rPr lang="es-ES" sz="3100" dirty="0" smtClean="0"/>
              <a:t> </a:t>
            </a:r>
            <a:r>
              <a:rPr lang="es-ES" sz="3100" dirty="0" err="1" smtClean="0"/>
              <a:t>Clauses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/>
              <a:t>Reglas básicas: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Necesitas DOS cláusulas separadas por “que.”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Necesitas DOS </a:t>
            </a: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sujetos DIFERENTES</a:t>
            </a:r>
            <a:r>
              <a:rPr lang="es-E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rgbClr val="00B050"/>
                </a:solidFill>
              </a:rPr>
              <a:t>Necesitas un verbo de </a:t>
            </a:r>
            <a:r>
              <a:rPr lang="es-ES" dirty="0" err="1" smtClean="0">
                <a:solidFill>
                  <a:srgbClr val="00B050"/>
                </a:solidFill>
              </a:rPr>
              <a:t>V.E.E.D</a:t>
            </a:r>
            <a:r>
              <a:rPr lang="es-ES" dirty="0" smtClean="0">
                <a:solidFill>
                  <a:srgbClr val="00B050"/>
                </a:solidFill>
              </a:rPr>
              <a:t>. en la cláusula mayor.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Yo recomiendo que tú estudies a menudo. 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990600" y="4838700"/>
            <a:ext cx="2590800" cy="381000"/>
            <a:chOff x="990600" y="4838700"/>
            <a:chExt cx="2590800" cy="381000"/>
          </a:xfrm>
        </p:grpSpPr>
        <p:sp>
          <p:nvSpPr>
            <p:cNvPr id="4" name="Flowchart: Terminator 3"/>
            <p:cNvSpPr/>
            <p:nvPr/>
          </p:nvSpPr>
          <p:spPr>
            <a:xfrm>
              <a:off x="990600" y="4838700"/>
              <a:ext cx="533400" cy="381000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lowchart: Terminator 24"/>
            <p:cNvSpPr/>
            <p:nvPr/>
          </p:nvSpPr>
          <p:spPr>
            <a:xfrm>
              <a:off x="3276600" y="4838700"/>
              <a:ext cx="304800" cy="381000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267200" y="4801755"/>
            <a:ext cx="1981200" cy="421409"/>
            <a:chOff x="4267200" y="4801755"/>
            <a:chExt cx="1981200" cy="421409"/>
          </a:xfrm>
        </p:grpSpPr>
        <p:sp>
          <p:nvSpPr>
            <p:cNvPr id="26" name="Flowchart: Terminator 25"/>
            <p:cNvSpPr/>
            <p:nvPr/>
          </p:nvSpPr>
          <p:spPr>
            <a:xfrm>
              <a:off x="4267200" y="4801755"/>
              <a:ext cx="533400" cy="381000"/>
            </a:xfrm>
            <a:prstGeom prst="flowChartTerminator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Flowchart: Terminator 26"/>
            <p:cNvSpPr/>
            <p:nvPr/>
          </p:nvSpPr>
          <p:spPr>
            <a:xfrm>
              <a:off x="5791200" y="4838700"/>
              <a:ext cx="457200" cy="384464"/>
            </a:xfrm>
            <a:prstGeom prst="flowChartTerminator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lowchart: Terminator 30"/>
          <p:cNvSpPr/>
          <p:nvPr/>
        </p:nvSpPr>
        <p:spPr>
          <a:xfrm>
            <a:off x="1524000" y="4838700"/>
            <a:ext cx="2133600" cy="400628"/>
          </a:xfrm>
          <a:prstGeom prst="flowChartTerminator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3773055" y="4295486"/>
            <a:ext cx="484632" cy="5432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9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875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Cláusulas Sustantivas</a:t>
            </a:r>
            <a:br>
              <a:rPr lang="es-ES" dirty="0" smtClean="0"/>
            </a:br>
            <a:r>
              <a:rPr lang="es-ES" sz="3100" dirty="0" err="1" smtClean="0"/>
              <a:t>Noun</a:t>
            </a:r>
            <a:r>
              <a:rPr lang="es-ES" sz="3100" dirty="0" smtClean="0"/>
              <a:t> </a:t>
            </a:r>
            <a:r>
              <a:rPr lang="es-ES" sz="3100" dirty="0" err="1" smtClean="0"/>
              <a:t>Clauses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/>
              <a:t>Reglas básicas: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Necesitas DOS cláusulas separadas por “que.”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Necesitas DOS </a:t>
            </a: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sujetos DIFERENTES</a:t>
            </a:r>
            <a:r>
              <a:rPr lang="es-E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rgbClr val="00B050"/>
                </a:solidFill>
              </a:rPr>
              <a:t>Necesitas un verbo de </a:t>
            </a:r>
            <a:r>
              <a:rPr lang="es-ES" dirty="0" err="1" smtClean="0">
                <a:solidFill>
                  <a:srgbClr val="00B050"/>
                </a:solidFill>
              </a:rPr>
              <a:t>V.E.E.D</a:t>
            </a:r>
            <a:r>
              <a:rPr lang="es-ES" dirty="0" smtClean="0">
                <a:solidFill>
                  <a:srgbClr val="00B050"/>
                </a:solidFill>
              </a:rPr>
              <a:t>. en la cláusula mayor.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Yo recomiendo que tú </a:t>
            </a:r>
            <a:r>
              <a:rPr lang="es-ES" b="1" dirty="0" smtClean="0"/>
              <a:t>estudies</a:t>
            </a:r>
            <a:r>
              <a:rPr lang="es-ES" dirty="0" smtClean="0"/>
              <a:t> a menudo. 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990600" y="4838700"/>
            <a:ext cx="2590800" cy="381000"/>
            <a:chOff x="990600" y="4838700"/>
            <a:chExt cx="2590800" cy="381000"/>
          </a:xfrm>
        </p:grpSpPr>
        <p:sp>
          <p:nvSpPr>
            <p:cNvPr id="4" name="Flowchart: Terminator 3"/>
            <p:cNvSpPr/>
            <p:nvPr/>
          </p:nvSpPr>
          <p:spPr>
            <a:xfrm>
              <a:off x="990600" y="4838700"/>
              <a:ext cx="533400" cy="381000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lowchart: Terminator 24"/>
            <p:cNvSpPr/>
            <p:nvPr/>
          </p:nvSpPr>
          <p:spPr>
            <a:xfrm>
              <a:off x="3276600" y="4838700"/>
              <a:ext cx="304800" cy="381000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267200" y="4801755"/>
            <a:ext cx="1981200" cy="421409"/>
            <a:chOff x="4267200" y="4801755"/>
            <a:chExt cx="1981200" cy="421409"/>
          </a:xfrm>
        </p:grpSpPr>
        <p:sp>
          <p:nvSpPr>
            <p:cNvPr id="26" name="Flowchart: Terminator 25"/>
            <p:cNvSpPr/>
            <p:nvPr/>
          </p:nvSpPr>
          <p:spPr>
            <a:xfrm>
              <a:off x="4267200" y="4801755"/>
              <a:ext cx="533400" cy="381000"/>
            </a:xfrm>
            <a:prstGeom prst="flowChartTerminator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Flowchart: Terminator 26"/>
            <p:cNvSpPr/>
            <p:nvPr/>
          </p:nvSpPr>
          <p:spPr>
            <a:xfrm>
              <a:off x="5791200" y="4838700"/>
              <a:ext cx="457200" cy="384464"/>
            </a:xfrm>
            <a:prstGeom prst="flowChartTerminator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lowchart: Terminator 30"/>
          <p:cNvSpPr/>
          <p:nvPr/>
        </p:nvSpPr>
        <p:spPr>
          <a:xfrm>
            <a:off x="1524000" y="4838700"/>
            <a:ext cx="2133600" cy="400628"/>
          </a:xfrm>
          <a:prstGeom prst="flowChartTerminator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3773055" y="4295486"/>
            <a:ext cx="484632" cy="5432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9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¿Qué pasa si 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b="1" dirty="0" smtClean="0">
                <a:latin typeface="Calibri" panose="020F0502020204030204" pitchFamily="34" charset="0"/>
              </a:rPr>
              <a:t>No </a:t>
            </a:r>
            <a:r>
              <a:rPr lang="es-ES" b="1" dirty="0">
                <a:latin typeface="Calibri" panose="020F0502020204030204" pitchFamily="34" charset="0"/>
              </a:rPr>
              <a:t>hay un “que”?</a:t>
            </a: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  <a:latin typeface="Calibri" panose="020F0502020204030204" pitchFamily="34" charset="0"/>
              </a:rPr>
              <a:t>	Deja el verbo en INFINITIVO</a:t>
            </a:r>
            <a:r>
              <a:rPr lang="es-ES" dirty="0" smtClean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es-ES" i="1" dirty="0" smtClean="0">
                <a:latin typeface="Calibri" panose="020F0502020204030204" pitchFamily="34" charset="0"/>
              </a:rPr>
              <a:t>Yo </a:t>
            </a:r>
            <a:r>
              <a:rPr lang="es-ES" i="1" u="sng" dirty="0" smtClean="0">
                <a:latin typeface="Calibri" panose="020F0502020204030204" pitchFamily="34" charset="0"/>
              </a:rPr>
              <a:t>quiero proteger </a:t>
            </a:r>
            <a:r>
              <a:rPr lang="es-ES" i="1" dirty="0" smtClean="0">
                <a:latin typeface="Calibri" panose="020F0502020204030204" pitchFamily="34" charset="0"/>
              </a:rPr>
              <a:t>el medio ambiente.</a:t>
            </a:r>
            <a:endParaRPr lang="es-ES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ES" b="1" dirty="0">
                <a:latin typeface="Calibri" panose="020F0502020204030204" pitchFamily="34" charset="0"/>
              </a:rPr>
              <a:t>No hay dos sujetos?</a:t>
            </a:r>
          </a:p>
          <a:p>
            <a:pPr marL="0" indent="0">
              <a:buNone/>
            </a:pPr>
            <a:r>
              <a:rPr lang="es-ES" dirty="0">
                <a:latin typeface="Calibri" panose="020F0502020204030204" pitchFamily="34" charset="0"/>
              </a:rPr>
              <a:t>	</a:t>
            </a:r>
            <a:r>
              <a:rPr lang="es-ES" dirty="0">
                <a:solidFill>
                  <a:srgbClr val="FF0000"/>
                </a:solidFill>
                <a:latin typeface="Calibri" panose="020F0502020204030204" pitchFamily="34" charset="0"/>
              </a:rPr>
              <a:t>No es necesario tener el “que” así que solamente necesitas una cláusula y dejamos el verbo en INFINITIVO</a:t>
            </a:r>
            <a:r>
              <a:rPr lang="es-ES" dirty="0" smtClean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es-ES" i="1" u="sng" dirty="0">
                <a:latin typeface="Calibri" panose="020F0502020204030204" pitchFamily="34" charset="0"/>
              </a:rPr>
              <a:t>Yo</a:t>
            </a:r>
            <a:r>
              <a:rPr lang="es-ES" i="1" dirty="0">
                <a:latin typeface="Calibri" panose="020F0502020204030204" pitchFamily="34" charset="0"/>
              </a:rPr>
              <a:t> quier</a:t>
            </a:r>
            <a:r>
              <a:rPr lang="es-ES" i="1" u="sng" dirty="0">
                <a:latin typeface="Calibri" panose="020F0502020204030204" pitchFamily="34" charset="0"/>
              </a:rPr>
              <a:t>o</a:t>
            </a:r>
            <a:r>
              <a:rPr lang="es-ES" i="1" dirty="0">
                <a:latin typeface="Calibri" panose="020F0502020204030204" pitchFamily="34" charset="0"/>
              </a:rPr>
              <a:t> proteger el medio ambiente</a:t>
            </a:r>
            <a:r>
              <a:rPr lang="es-ES" i="1" dirty="0" smtClean="0">
                <a:latin typeface="Calibri" panose="020F0502020204030204" pitchFamily="34" charset="0"/>
              </a:rPr>
              <a:t>.</a:t>
            </a:r>
            <a:endParaRPr lang="es-E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s-ES" b="1" dirty="0">
                <a:latin typeface="Calibri" panose="020F0502020204030204" pitchFamily="34" charset="0"/>
              </a:rPr>
              <a:t>No hay un verbo de VEED?</a:t>
            </a:r>
          </a:p>
          <a:p>
            <a:pPr marL="0" indent="0">
              <a:buNone/>
            </a:pPr>
            <a:r>
              <a:rPr lang="es-ES" dirty="0">
                <a:latin typeface="Calibri" panose="020F0502020204030204" pitchFamily="34" charset="0"/>
              </a:rPr>
              <a:t>	</a:t>
            </a:r>
            <a:r>
              <a:rPr lang="es-ES" dirty="0">
                <a:solidFill>
                  <a:srgbClr val="FF0000"/>
                </a:solidFill>
                <a:latin typeface="Calibri" panose="020F0502020204030204" pitchFamily="34" charset="0"/>
              </a:rPr>
              <a:t>Conjuga el verbo en el INDICATIVO</a:t>
            </a:r>
            <a:r>
              <a:rPr lang="es-ES" dirty="0" smtClean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es-ES" i="1" u="sng" dirty="0" smtClean="0">
                <a:latin typeface="Calibri" panose="020F0502020204030204" pitchFamily="34" charset="0"/>
              </a:rPr>
              <a:t>Es obvio</a:t>
            </a:r>
            <a:r>
              <a:rPr lang="es-ES" i="1" dirty="0" smtClean="0">
                <a:latin typeface="Calibri" panose="020F0502020204030204" pitchFamily="34" charset="0"/>
              </a:rPr>
              <a:t> que tú </a:t>
            </a:r>
            <a:r>
              <a:rPr lang="es-ES" i="1" u="sng" dirty="0" smtClean="0">
                <a:latin typeface="Calibri" panose="020F0502020204030204" pitchFamily="34" charset="0"/>
              </a:rPr>
              <a:t>proteges</a:t>
            </a:r>
            <a:r>
              <a:rPr lang="es-ES" i="1" dirty="0" smtClean="0">
                <a:latin typeface="Calibri" panose="020F0502020204030204" pitchFamily="34" charset="0"/>
              </a:rPr>
              <a:t> el medio ambiente.</a:t>
            </a:r>
            <a:endParaRPr lang="es-ES" i="1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5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Caso</a:t>
            </a:r>
            <a:r>
              <a:rPr lang="en-US" dirty="0" smtClean="0"/>
              <a:t> especial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err="1" smtClean="0">
                <a:latin typeface="Algerian" panose="04020705040A02060702" pitchFamily="82" charset="0"/>
              </a:rPr>
              <a:t>Ojal</a:t>
            </a:r>
            <a:r>
              <a:rPr lang="es-ES" sz="5400" b="1" dirty="0" smtClean="0">
                <a:latin typeface="Algerian" panose="04020705040A02060702" pitchFamily="82" charset="0"/>
              </a:rPr>
              <a:t>á</a:t>
            </a:r>
          </a:p>
          <a:p>
            <a:pPr marL="0" indent="0">
              <a:buNone/>
            </a:pPr>
            <a:r>
              <a:rPr lang="es-ES" b="1" dirty="0" smtClean="0"/>
              <a:t>Gramática:</a:t>
            </a:r>
            <a:r>
              <a:rPr lang="es-ES" dirty="0" smtClean="0"/>
              <a:t> Con “ojalá” el uso de la palabra “que” es opcional.</a:t>
            </a:r>
          </a:p>
          <a:p>
            <a:pPr marL="0" indent="0" algn="ctr">
              <a:buNone/>
            </a:pPr>
            <a:r>
              <a:rPr lang="es-ES" i="1" dirty="0" smtClean="0"/>
              <a:t>Ej. Ojalá que haga sol hoy.</a:t>
            </a:r>
          </a:p>
          <a:p>
            <a:pPr marL="0" indent="0" algn="ctr">
              <a:buNone/>
            </a:pPr>
            <a:r>
              <a:rPr lang="es-ES" i="1" dirty="0" smtClean="0"/>
              <a:t>Ojalá haga sol hoy.</a:t>
            </a:r>
          </a:p>
          <a:p>
            <a:pPr marL="0" indent="0">
              <a:buNone/>
            </a:pPr>
            <a:r>
              <a:rPr lang="es-ES" b="1" dirty="0" smtClean="0"/>
              <a:t>Definición:</a:t>
            </a:r>
            <a:r>
              <a:rPr lang="es-ES" dirty="0" smtClean="0"/>
              <a:t> Es una palabra árabe y significa “si Dios quisiera.”  Nosotros lo usamos para expresar “yo quiero” o “yo deseo.”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0897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310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Algerian</vt:lpstr>
      <vt:lpstr>Arial</vt:lpstr>
      <vt:lpstr>Calibri</vt:lpstr>
      <vt:lpstr>Office Theme</vt:lpstr>
      <vt:lpstr>El Subjuntivo</vt:lpstr>
      <vt:lpstr>Cláusulas Sustantivas Noun Clauses</vt:lpstr>
      <vt:lpstr>Cláusulas Sustantivas Noun Clauses</vt:lpstr>
      <vt:lpstr>Cláusulas Sustantivas Noun Clauses</vt:lpstr>
      <vt:lpstr>Cláusulas Sustantivas Noun Clauses</vt:lpstr>
      <vt:lpstr>Cláusulas Sustantivas Noun Clauses</vt:lpstr>
      <vt:lpstr>¿Qué pasa si …</vt:lpstr>
      <vt:lpstr>Caso especial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Subjuntivo</dc:title>
  <dc:creator>Kulz, Allison    SHS - Staff</dc:creator>
  <cp:lastModifiedBy>Kulz, Allison    SHS - Staff</cp:lastModifiedBy>
  <cp:revision>9</cp:revision>
  <dcterms:created xsi:type="dcterms:W3CDTF">2014-01-08T16:55:42Z</dcterms:created>
  <dcterms:modified xsi:type="dcterms:W3CDTF">2019-02-27T18:46:30Z</dcterms:modified>
</cp:coreProperties>
</file>