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68" r:id="rId5"/>
    <p:sldId id="270" r:id="rId6"/>
    <p:sldId id="261" r:id="rId7"/>
    <p:sldId id="259" r:id="rId8"/>
    <p:sldId id="260" r:id="rId9"/>
    <p:sldId id="263" r:id="rId10"/>
    <p:sldId id="262" r:id="rId11"/>
    <p:sldId id="258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995FAD-CD4E-4AA3-BFC7-96A51AB50AB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54E8F0B-4110-4848-A0D6-8F58CC60E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70E3B-6B0B-4F6A-B3AB-6A7F0FF54C6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C987-E146-4F91-A406-A46710794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C987-E146-4F91-A406-A467107942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1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69AD-F900-45B3-9329-1A4D07CB1919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289B-0193-47D2-BA8A-9E080034EC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VERBOS COMO GUSTAR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			Práctica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Completa las frases con todo necesario para que estén gramaticalmente correctas.  El verbo para cada frase es “gustar.”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s-ES" dirty="0" smtClean="0"/>
              <a:t>A ellos __________ jugar baloncesto y tenis.</a:t>
            </a:r>
          </a:p>
          <a:p>
            <a:pPr marL="514350" indent="-514350">
              <a:buAutoNum type="arabicParenR"/>
            </a:pPr>
            <a:r>
              <a:rPr lang="es-ES" dirty="0" smtClean="0"/>
              <a:t>El circo sin payasos _______ a Nevada.</a:t>
            </a:r>
          </a:p>
          <a:p>
            <a:pPr marL="514350" indent="-514350">
              <a:buAutoNum type="arabicParenR"/>
            </a:pPr>
            <a:r>
              <a:rPr lang="es-ES" dirty="0" smtClean="0"/>
              <a:t>___ Juan no ______ empatar.</a:t>
            </a:r>
          </a:p>
          <a:p>
            <a:pPr marL="514350" indent="-514350">
              <a:buAutoNum type="arabicParenR"/>
            </a:pPr>
            <a:r>
              <a:rPr lang="es-ES" dirty="0" smtClean="0"/>
              <a:t>______ te _________ tu cumpleaños.</a:t>
            </a:r>
          </a:p>
          <a:p>
            <a:pPr marL="514350" indent="-514350">
              <a:buAutoNum type="arabicParenR"/>
            </a:pPr>
            <a:r>
              <a:rPr lang="es-ES" dirty="0" smtClean="0"/>
              <a:t>Me ___________ tú.</a:t>
            </a:r>
          </a:p>
          <a:p>
            <a:pPr marL="514350" indent="-514350">
              <a:buAutoNum type="arabicParenR"/>
            </a:pPr>
            <a:r>
              <a:rPr lang="es-ES" dirty="0" smtClean="0"/>
              <a:t>A ti ____________ ella.</a:t>
            </a:r>
          </a:p>
          <a:p>
            <a:pPr marL="514350" indent="-514350">
              <a:buAutoNum type="arabicParenR"/>
            </a:pPr>
            <a:r>
              <a:rPr lang="es-ES" dirty="0" smtClean="0"/>
              <a:t>Al público ___________ un buen espectáculo.</a:t>
            </a:r>
          </a:p>
          <a:p>
            <a:pPr marL="514350" indent="-514350">
              <a:buAutoNum type="arabicParenR"/>
            </a:pPr>
            <a:r>
              <a:rPr lang="es-ES" dirty="0" smtClean="0"/>
              <a:t>A _____ me _________ estrenos.</a:t>
            </a:r>
          </a:p>
          <a:p>
            <a:pPr marL="514350" indent="-514350">
              <a:buAutoNum type="arabicParenR"/>
            </a:pPr>
            <a:r>
              <a:rPr lang="es-ES" dirty="0" smtClean="0"/>
              <a:t>Lo que a Nacho ____________ es bailar con muchas chicas.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\\SHSSVR02\Staff\KulzA\imágenes\croc me encan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524"/>
            <a:ext cx="7391400" cy="51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24800" cy="5340779"/>
          </a:xfrm>
        </p:spPr>
      </p:pic>
    </p:spTree>
    <p:extLst>
      <p:ext uri="{BB962C8B-B14F-4D97-AF65-F5344CB8AC3E}">
        <p14:creationId xmlns:p14="http://schemas.microsoft.com/office/powerpoint/2010/main" val="38881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33010"/>
            <a:ext cx="6858000" cy="4717389"/>
          </a:xfrm>
        </p:spPr>
      </p:pic>
    </p:spTree>
    <p:extLst>
      <p:ext uri="{BB962C8B-B14F-4D97-AF65-F5344CB8AC3E}">
        <p14:creationId xmlns:p14="http://schemas.microsoft.com/office/powerpoint/2010/main" val="370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6" y="1295400"/>
            <a:ext cx="8057953" cy="5247339"/>
          </a:xfrm>
        </p:spPr>
      </p:pic>
    </p:spTree>
    <p:extLst>
      <p:ext uri="{BB962C8B-B14F-4D97-AF65-F5344CB8AC3E}">
        <p14:creationId xmlns:p14="http://schemas.microsoft.com/office/powerpoint/2010/main" val="124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2919"/>
            <a:ext cx="8610600" cy="5748527"/>
          </a:xfrm>
        </p:spPr>
      </p:pic>
      <p:sp>
        <p:nvSpPr>
          <p:cNvPr id="5" name="Moon 4"/>
          <p:cNvSpPr/>
          <p:nvPr/>
        </p:nvSpPr>
        <p:spPr>
          <a:xfrm flipH="1">
            <a:off x="7726675" y="5679140"/>
            <a:ext cx="45719" cy="264460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Identificar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076206"/>
            <a:ext cx="5486400" cy="59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Gram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ática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A los deportistas les gusta entrenarse.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Reglas:</a:t>
            </a:r>
          </a:p>
          <a:p>
            <a:pPr marL="0" indent="0">
              <a:buNone/>
            </a:pPr>
            <a:r>
              <a:rPr lang="es-ES" dirty="0" smtClean="0"/>
              <a:t>1)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3)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Gram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ática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A los deportistas </a:t>
            </a:r>
            <a:r>
              <a:rPr lang="es-ES" dirty="0" smtClean="0">
                <a:solidFill>
                  <a:srgbClr val="FF0000"/>
                </a:solidFill>
              </a:rPr>
              <a:t>les</a:t>
            </a:r>
            <a:r>
              <a:rPr lang="es-ES" dirty="0" smtClean="0"/>
              <a:t> gusta entrenarse.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Reglas: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1) Los </a:t>
            </a:r>
            <a:r>
              <a:rPr lang="es-ES" b="1" u="sng" dirty="0" smtClean="0">
                <a:solidFill>
                  <a:srgbClr val="FF0000"/>
                </a:solidFill>
              </a:rPr>
              <a:t>v</a:t>
            </a:r>
            <a:r>
              <a:rPr lang="es-ES" dirty="0" smtClean="0">
                <a:solidFill>
                  <a:srgbClr val="FF0000"/>
                </a:solidFill>
              </a:rPr>
              <a:t>erbos </a:t>
            </a:r>
            <a:r>
              <a:rPr lang="es-ES" b="1" u="sng" dirty="0" smtClean="0">
                <a:solidFill>
                  <a:srgbClr val="FF000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omo </a:t>
            </a:r>
            <a:r>
              <a:rPr lang="es-ES" b="1" u="sng" dirty="0" smtClean="0">
                <a:solidFill>
                  <a:srgbClr val="FF0000"/>
                </a:solidFill>
              </a:rPr>
              <a:t>g</a:t>
            </a:r>
            <a:r>
              <a:rPr lang="es-ES" dirty="0" smtClean="0">
                <a:solidFill>
                  <a:srgbClr val="FF0000"/>
                </a:solidFill>
              </a:rPr>
              <a:t>ustar requieren </a:t>
            </a:r>
            <a:r>
              <a:rPr lang="es-ES" b="1" u="sng" dirty="0" smtClean="0">
                <a:solidFill>
                  <a:srgbClr val="FF0000"/>
                </a:solidFill>
              </a:rPr>
              <a:t>p</a:t>
            </a:r>
            <a:r>
              <a:rPr lang="es-ES" dirty="0" smtClean="0">
                <a:solidFill>
                  <a:srgbClr val="FF0000"/>
                </a:solidFill>
              </a:rPr>
              <a:t>ronombres del </a:t>
            </a:r>
            <a:r>
              <a:rPr lang="es-ES" b="1" u="sng" dirty="0" smtClean="0">
                <a:solidFill>
                  <a:srgbClr val="FF000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omplemento </a:t>
            </a:r>
            <a:r>
              <a:rPr lang="es-ES" b="1" u="sng" dirty="0" smtClean="0">
                <a:solidFill>
                  <a:srgbClr val="FF0000"/>
                </a:solidFill>
              </a:rPr>
              <a:t>i</a:t>
            </a:r>
            <a:r>
              <a:rPr lang="es-ES" dirty="0" smtClean="0">
                <a:solidFill>
                  <a:srgbClr val="FF0000"/>
                </a:solidFill>
              </a:rPr>
              <a:t>ndirecto</a:t>
            </a:r>
          </a:p>
          <a:p>
            <a:pPr marL="0" indent="0">
              <a:buNone/>
            </a:pPr>
            <a:r>
              <a:rPr lang="es-ES" dirty="0" smtClean="0"/>
              <a:t>2) </a:t>
            </a:r>
          </a:p>
          <a:p>
            <a:pPr marL="0" indent="0">
              <a:buNone/>
            </a:pPr>
            <a:r>
              <a:rPr lang="es-ES" dirty="0" smtClean="0"/>
              <a:t>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Gram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ática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 los deportistas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les</a:t>
            </a:r>
            <a:r>
              <a:rPr lang="es-ES" dirty="0" smtClean="0"/>
              <a:t> gusta entrenarse.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Reglas: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1) Los VCG requieren </a:t>
            </a:r>
            <a:r>
              <a:rPr lang="es-ES" b="1" u="sng" dirty="0" smtClean="0">
                <a:solidFill>
                  <a:srgbClr val="FF0000"/>
                </a:solidFill>
              </a:rPr>
              <a:t>p</a:t>
            </a:r>
            <a:r>
              <a:rPr lang="es-ES" dirty="0" smtClean="0">
                <a:solidFill>
                  <a:srgbClr val="FF0000"/>
                </a:solidFill>
              </a:rPr>
              <a:t>ronombres del </a:t>
            </a:r>
            <a:r>
              <a:rPr lang="es-ES" b="1" u="sng" dirty="0" smtClean="0">
                <a:solidFill>
                  <a:srgbClr val="FF0000"/>
                </a:solidFill>
              </a:rPr>
              <a:t>c</a:t>
            </a:r>
            <a:r>
              <a:rPr lang="es-ES" dirty="0" smtClean="0">
                <a:solidFill>
                  <a:srgbClr val="FF0000"/>
                </a:solidFill>
              </a:rPr>
              <a:t>omplemento </a:t>
            </a:r>
            <a:r>
              <a:rPr lang="es-ES" b="1" u="sng" dirty="0" smtClean="0">
                <a:solidFill>
                  <a:srgbClr val="FF0000"/>
                </a:solidFill>
              </a:rPr>
              <a:t>i</a:t>
            </a:r>
            <a:r>
              <a:rPr lang="es-ES" dirty="0" smtClean="0">
                <a:solidFill>
                  <a:srgbClr val="FF0000"/>
                </a:solidFill>
              </a:rPr>
              <a:t>ndirecto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70C0"/>
                </a:solidFill>
              </a:rPr>
              <a:t>2) El PCI siempre concuerda con la frase preposicional (A mí, a ti, a él, a </a:t>
            </a:r>
            <a:r>
              <a:rPr lang="es-ES" dirty="0" err="1" smtClean="0">
                <a:solidFill>
                  <a:srgbClr val="0070C0"/>
                </a:solidFill>
              </a:rPr>
              <a:t>Dino</a:t>
            </a:r>
            <a:r>
              <a:rPr lang="es-ES" dirty="0" smtClean="0">
                <a:solidFill>
                  <a:srgbClr val="0070C0"/>
                </a:solidFill>
              </a:rPr>
              <a:t>, etc.)</a:t>
            </a:r>
          </a:p>
          <a:p>
            <a:pPr marL="0" indent="0">
              <a:buNone/>
            </a:pPr>
            <a:r>
              <a:rPr lang="es-ES" dirty="0" smtClean="0"/>
              <a:t>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Gram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ática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7030A0"/>
                </a:solidFill>
              </a:rPr>
              <a:t>A</a:t>
            </a:r>
            <a:r>
              <a:rPr lang="es-ES" dirty="0" smtClean="0">
                <a:solidFill>
                  <a:srgbClr val="7030A0"/>
                </a:solidFill>
              </a:rPr>
              <a:t> los deportistas les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entrenarse.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Reglas: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1) Los VCG requieren PCI.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70C0"/>
                </a:solidFill>
              </a:rPr>
              <a:t>2) El PCI siempre concuerda con la frase preposicional (A mí, a ti, a él, a </a:t>
            </a:r>
            <a:r>
              <a:rPr lang="es-ES" dirty="0" err="1" smtClean="0">
                <a:solidFill>
                  <a:srgbClr val="0070C0"/>
                </a:solidFill>
              </a:rPr>
              <a:t>Dino</a:t>
            </a:r>
            <a:r>
              <a:rPr lang="es-ES" dirty="0" smtClean="0">
                <a:solidFill>
                  <a:srgbClr val="0070C0"/>
                </a:solidFill>
              </a:rPr>
              <a:t>, etc.)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3) Se conjuga el verbo usando sujeto (el sustantivo, verbo,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Gramática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El orden no importa.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preposicional</a:t>
            </a:r>
            <a:r>
              <a:rPr lang="en-US" dirty="0" smtClean="0"/>
              <a:t> o la </a:t>
            </a:r>
            <a:r>
              <a:rPr lang="en-US" dirty="0" err="1" smtClean="0"/>
              <a:t>pregunta</a:t>
            </a:r>
            <a:r>
              <a:rPr lang="en-US" dirty="0" smtClean="0"/>
              <a:t> ¿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quién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solidFill>
                  <a:srgbClr val="00B050"/>
                </a:solidFill>
              </a:rPr>
              <a:t>Los elefantes </a:t>
            </a:r>
            <a:r>
              <a:rPr lang="es-ES" dirty="0" smtClean="0">
                <a:solidFill>
                  <a:srgbClr val="7030A0"/>
                </a:solidFill>
              </a:rPr>
              <a:t>le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gustan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7030A0"/>
                </a:solidFill>
              </a:rPr>
              <a:t>al</a:t>
            </a:r>
            <a:r>
              <a:rPr lang="es-ES" dirty="0" smtClean="0">
                <a:solidFill>
                  <a:srgbClr val="7030A0"/>
                </a:solidFill>
              </a:rPr>
              <a:t> público</a:t>
            </a:r>
            <a:r>
              <a:rPr lang="es-ES" dirty="0" smtClean="0"/>
              <a:t>.</a:t>
            </a: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7030A0"/>
                </a:solidFill>
              </a:rPr>
              <a:t>Al</a:t>
            </a:r>
            <a:r>
              <a:rPr lang="es-ES" dirty="0" smtClean="0">
                <a:solidFill>
                  <a:srgbClr val="7030A0"/>
                </a:solidFill>
              </a:rPr>
              <a:t> equipo le </a:t>
            </a:r>
            <a:r>
              <a:rPr lang="es-ES" dirty="0" smtClean="0">
                <a:solidFill>
                  <a:srgbClr val="00B050"/>
                </a:solidFill>
              </a:rPr>
              <a:t>gusta ganar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7030A0"/>
                </a:solidFill>
              </a:rPr>
              <a:t>A</a:t>
            </a:r>
            <a:r>
              <a:rPr lang="es-ES" dirty="0" smtClean="0">
                <a:solidFill>
                  <a:srgbClr val="7030A0"/>
                </a:solidFill>
              </a:rPr>
              <a:t> mí me </a:t>
            </a:r>
            <a:r>
              <a:rPr lang="es-ES" dirty="0" smtClean="0">
                <a:solidFill>
                  <a:srgbClr val="00B050"/>
                </a:solidFill>
              </a:rPr>
              <a:t>gusta ir </a:t>
            </a:r>
            <a:r>
              <a:rPr lang="es-ES" dirty="0" smtClean="0"/>
              <a:t>a la discoteca</a:t>
            </a:r>
            <a:endParaRPr lang="en-U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333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Errores comunes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Un verbo, dos verbos, 453 verbos – gustar en singular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030A0"/>
                </a:solidFill>
              </a:rPr>
              <a:t>A ti te </a:t>
            </a:r>
            <a:r>
              <a:rPr lang="es-ES" dirty="0" smtClean="0">
                <a:solidFill>
                  <a:srgbClr val="00B050"/>
                </a:solidFill>
              </a:rPr>
              <a:t>gusta cantar, bailar y festejar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endParaRPr lang="es-ES" dirty="0" smtClean="0"/>
          </a:p>
          <a:p>
            <a:r>
              <a:rPr lang="es-ES" dirty="0" smtClean="0"/>
              <a:t>Cuando un verbo es el sujeto, no se puede conjugarlo.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030A0"/>
                </a:solidFill>
              </a:rPr>
              <a:t>A nosotros nos </a:t>
            </a:r>
            <a:r>
              <a:rPr lang="es-ES" dirty="0" smtClean="0">
                <a:solidFill>
                  <a:srgbClr val="00B050"/>
                </a:solidFill>
              </a:rPr>
              <a:t>gusta</a:t>
            </a:r>
            <a:r>
              <a:rPr lang="es-ES" dirty="0" smtClean="0"/>
              <a:t> saliendo salimos </a:t>
            </a:r>
            <a:r>
              <a:rPr lang="es-ES" dirty="0" smtClean="0">
                <a:solidFill>
                  <a:srgbClr val="00B050"/>
                </a:solidFill>
              </a:rPr>
              <a:t>salir a comer</a:t>
            </a:r>
          </a:p>
          <a:p>
            <a:pPr marL="0" indent="0">
              <a:buNone/>
            </a:pPr>
            <a:endParaRPr lang="es-ES" dirty="0" smtClean="0">
              <a:solidFill>
                <a:srgbClr val="00B050"/>
              </a:solidFill>
            </a:endParaRPr>
          </a:p>
          <a:p>
            <a:r>
              <a:rPr lang="es-ES" dirty="0" smtClean="0"/>
              <a:t>No se puede usar una preposición en conjunción con un VCG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030A0"/>
                </a:solidFill>
              </a:rPr>
              <a:t>Me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</a:t>
            </a:r>
            <a:r>
              <a:rPr lang="es-ES" dirty="0" smtClean="0"/>
              <a:t> a </a:t>
            </a:r>
            <a:r>
              <a:rPr lang="es-ES" dirty="0" smtClean="0">
                <a:solidFill>
                  <a:srgbClr val="00B050"/>
                </a:solidFill>
              </a:rPr>
              <a:t>brindar</a:t>
            </a:r>
            <a:r>
              <a:rPr lang="es-ES" dirty="0" smtClean="0"/>
              <a:t> antes de comer.</a:t>
            </a:r>
          </a:p>
          <a:p>
            <a:pPr marL="0" indent="0" algn="ctr">
              <a:buNone/>
            </a:pPr>
            <a:r>
              <a:rPr lang="es-ES" dirty="0" smtClean="0"/>
              <a:t>(</a:t>
            </a:r>
            <a:r>
              <a:rPr lang="es-ES" dirty="0" smtClean="0">
                <a:solidFill>
                  <a:srgbClr val="7030A0"/>
                </a:solidFill>
              </a:rPr>
              <a:t>Me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7030A0"/>
                </a:solidFill>
              </a:rPr>
              <a:t>a mí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brindar</a:t>
            </a:r>
            <a:r>
              <a:rPr lang="es-ES" dirty="0" smtClean="0"/>
              <a:t> antes de comer.)</a:t>
            </a:r>
          </a:p>
          <a:p>
            <a:pPr marL="0" indent="0" algn="ctr">
              <a:buNone/>
            </a:pPr>
            <a:endParaRPr lang="es-ES" dirty="0" smtClean="0"/>
          </a:p>
          <a:p>
            <a:r>
              <a:rPr lang="es-ES" dirty="0" smtClean="0"/>
              <a:t>Solamente se puede usar pronombres PREPOSICIONALES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030A0"/>
                </a:solidFill>
              </a:rPr>
              <a:t>A mí me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 marcar </a:t>
            </a:r>
            <a:r>
              <a:rPr lang="es-ES" dirty="0" smtClean="0"/>
              <a:t>goles.</a:t>
            </a:r>
          </a:p>
          <a:p>
            <a:pPr marL="0" indent="0" algn="ctr">
              <a:buNone/>
            </a:pPr>
            <a:r>
              <a:rPr lang="es-ES" dirty="0" smtClean="0"/>
              <a:t>Yo </a:t>
            </a:r>
            <a:r>
              <a:rPr lang="es-ES" dirty="0" smtClean="0">
                <a:solidFill>
                  <a:srgbClr val="7030A0"/>
                </a:solidFill>
              </a:rPr>
              <a:t>me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B050"/>
                </a:solidFill>
              </a:rPr>
              <a:t>gusta marcar </a:t>
            </a:r>
            <a:r>
              <a:rPr lang="es-ES" dirty="0" smtClean="0"/>
              <a:t>goles.</a:t>
            </a:r>
            <a:endParaRPr lang="es-ES" dirty="0"/>
          </a:p>
        </p:txBody>
      </p:sp>
      <p:sp>
        <p:nvSpPr>
          <p:cNvPr id="4" name="Multiply 3"/>
          <p:cNvSpPr/>
          <p:nvPr/>
        </p:nvSpPr>
        <p:spPr>
          <a:xfrm>
            <a:off x="4038600" y="2438400"/>
            <a:ext cx="914400" cy="9144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5257800" y="2438400"/>
            <a:ext cx="914400" cy="9144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438400" y="6019800"/>
            <a:ext cx="914400" cy="9144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429000" y="4038600"/>
            <a:ext cx="304800" cy="3810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Vocabulario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356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Vocabulario (p. </a:t>
            </a:r>
            <a:r>
              <a:rPr lang="es-ES" smtClean="0">
                <a:latin typeface="Andalus" panose="02020603050405020304" pitchFamily="18" charset="-78"/>
                <a:cs typeface="Andalus" panose="02020603050405020304" pitchFamily="18" charset="-78"/>
              </a:rPr>
              <a:t>59)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aburrir			caer bien/mal		fascinar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disgustar			doler				quedar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encantar			faltar			       sorprender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hacer falta			importar			interesar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molestar			preocupar			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564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364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Andalus</vt:lpstr>
      <vt:lpstr>Arial</vt:lpstr>
      <vt:lpstr>Calibri</vt:lpstr>
      <vt:lpstr>Office Theme</vt:lpstr>
      <vt:lpstr>VERBOS COMO GUSTAR</vt:lpstr>
      <vt:lpstr>Gramática</vt:lpstr>
      <vt:lpstr>Gramática</vt:lpstr>
      <vt:lpstr>Gramática</vt:lpstr>
      <vt:lpstr>Gramática</vt:lpstr>
      <vt:lpstr>Gramática</vt:lpstr>
      <vt:lpstr>Errores comunes</vt:lpstr>
      <vt:lpstr>Vocabulario</vt:lpstr>
      <vt:lpstr>Vocabulario (p. 59)</vt:lpstr>
      <vt:lpstr>    Práctica Completa las frases con todo necesario para que estén gramaticalmente correctas.  El verbo para cada frase es “gustar.”</vt:lpstr>
      <vt:lpstr>Identificar</vt:lpstr>
      <vt:lpstr>Identificar</vt:lpstr>
      <vt:lpstr>Identificar</vt:lpstr>
      <vt:lpstr>Indentificar</vt:lpstr>
      <vt:lpstr>Identificar</vt:lpstr>
      <vt:lpstr>Identificar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Gustar</dc:title>
  <dc:creator>Kulz, Allison    SHS - Staff</dc:creator>
  <cp:lastModifiedBy>Kulz, Allison    SHS - Staff</cp:lastModifiedBy>
  <cp:revision>29</cp:revision>
  <cp:lastPrinted>2016-10-10T20:03:27Z</cp:lastPrinted>
  <dcterms:created xsi:type="dcterms:W3CDTF">2015-10-19T03:09:26Z</dcterms:created>
  <dcterms:modified xsi:type="dcterms:W3CDTF">2019-10-24T14:55:02Z</dcterms:modified>
</cp:coreProperties>
</file>