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F71-D01B-43DE-B0F2-6F2AC86C624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85CF-B95B-4D2C-98DE-60E4A2733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F71-D01B-43DE-B0F2-6F2AC86C624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85CF-B95B-4D2C-98DE-60E4A2733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F71-D01B-43DE-B0F2-6F2AC86C624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85CF-B95B-4D2C-98DE-60E4A2733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F71-D01B-43DE-B0F2-6F2AC86C624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85CF-B95B-4D2C-98DE-60E4A2733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F71-D01B-43DE-B0F2-6F2AC86C624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85CF-B95B-4D2C-98DE-60E4A2733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F71-D01B-43DE-B0F2-6F2AC86C624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85CF-B95B-4D2C-98DE-60E4A2733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F71-D01B-43DE-B0F2-6F2AC86C624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85CF-B95B-4D2C-98DE-60E4A2733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F71-D01B-43DE-B0F2-6F2AC86C624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85CF-B95B-4D2C-98DE-60E4A2733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F71-D01B-43DE-B0F2-6F2AC86C624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85CF-B95B-4D2C-98DE-60E4A2733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F71-D01B-43DE-B0F2-6F2AC86C624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85CF-B95B-4D2C-98DE-60E4A2733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F71-D01B-43DE-B0F2-6F2AC86C624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85CF-B95B-4D2C-98DE-60E4A2733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19F71-D01B-43DE-B0F2-6F2AC86C624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C85CF-B95B-4D2C-98DE-60E4A2733B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Berlin Sans FB Demi" pitchFamily="34" charset="0"/>
              </a:rPr>
              <a:t>Imperfecto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29540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</a:rPr>
              <a:t>Conjugación y usos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 Demi" pitchFamily="34" charset="0"/>
              </a:rPr>
              <a:t>Conjugación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dirty="0" smtClean="0">
                <a:latin typeface="Berlin Sans FB Demi" pitchFamily="34" charset="0"/>
              </a:rPr>
              <a:t>-AR</a:t>
            </a:r>
          </a:p>
          <a:p>
            <a:pPr algn="r">
              <a:buNone/>
            </a:pPr>
            <a:r>
              <a:rPr lang="es-ES" dirty="0" smtClean="0">
                <a:latin typeface="Berlin Sans FB Demi" pitchFamily="34" charset="0"/>
              </a:rPr>
              <a:t>			HABLAR</a:t>
            </a:r>
            <a:r>
              <a:rPr lang="es-ES" dirty="0" smtClean="0"/>
              <a:t>	</a:t>
            </a:r>
            <a:r>
              <a:rPr lang="es-ES" dirty="0"/>
              <a:t>	</a:t>
            </a:r>
            <a:endParaRPr lang="es-ES" dirty="0" smtClean="0"/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667000"/>
          <a:ext cx="3048000" cy="2209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24000"/>
                <a:gridCol w="1524000"/>
              </a:tblGrid>
              <a:tr h="736600">
                <a:tc>
                  <a:txBody>
                    <a:bodyPr/>
                    <a:lstStyle/>
                    <a:p>
                      <a:pPr algn="ctr"/>
                      <a:endParaRPr lang="es-ES" sz="2000" dirty="0" smtClean="0"/>
                    </a:p>
                    <a:p>
                      <a:pPr algn="ctr"/>
                      <a:r>
                        <a:rPr lang="es-ES" sz="2000" dirty="0" smtClean="0"/>
                        <a:t>-aba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dirty="0" smtClean="0"/>
                    </a:p>
                    <a:p>
                      <a:pPr algn="ctr"/>
                      <a:r>
                        <a:rPr lang="es-ES" sz="2000" dirty="0" smtClean="0"/>
                        <a:t>-</a:t>
                      </a:r>
                      <a:r>
                        <a:rPr lang="es-ES" sz="2000" dirty="0" err="1" smtClean="0"/>
                        <a:t>ábamos</a:t>
                      </a:r>
                      <a:endParaRPr lang="en-US" sz="2000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endParaRPr lang="es-ES" sz="2000" dirty="0" smtClean="0"/>
                    </a:p>
                    <a:p>
                      <a:pPr algn="ctr"/>
                      <a:r>
                        <a:rPr lang="es-ES" sz="2000" b="1" dirty="0" smtClean="0"/>
                        <a:t>-</a:t>
                      </a:r>
                      <a:r>
                        <a:rPr lang="es-ES" sz="2000" b="1" dirty="0" err="1" smtClean="0"/>
                        <a:t>abas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dirty="0" smtClean="0"/>
                    </a:p>
                    <a:p>
                      <a:pPr algn="ctr"/>
                      <a:r>
                        <a:rPr lang="es-ES" sz="2000" b="1" dirty="0" smtClean="0"/>
                        <a:t>-</a:t>
                      </a:r>
                      <a:r>
                        <a:rPr lang="es-ES" sz="2000" b="1" dirty="0" err="1" smtClean="0"/>
                        <a:t>abais</a:t>
                      </a:r>
                      <a:endParaRPr lang="en-US" sz="2000" b="1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endParaRPr lang="es-ES" sz="2000" dirty="0" smtClean="0"/>
                    </a:p>
                    <a:p>
                      <a:pPr algn="ctr"/>
                      <a:r>
                        <a:rPr lang="es-ES" sz="2000" b="1" dirty="0" smtClean="0"/>
                        <a:t>-aba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dirty="0" smtClean="0"/>
                    </a:p>
                    <a:p>
                      <a:pPr algn="ctr"/>
                      <a:r>
                        <a:rPr lang="es-ES" sz="2000" b="1" dirty="0" smtClean="0"/>
                        <a:t>-</a:t>
                      </a:r>
                      <a:r>
                        <a:rPr lang="es-ES" sz="2000" b="1" dirty="0" err="1" smtClean="0"/>
                        <a:t>aban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33800" y="2667000"/>
          <a:ext cx="5181600" cy="2209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90800"/>
                <a:gridCol w="2590800"/>
              </a:tblGrid>
              <a:tr h="736600">
                <a:tc>
                  <a:txBody>
                    <a:bodyPr/>
                    <a:lstStyle/>
                    <a:p>
                      <a:pPr algn="ctr"/>
                      <a:endParaRPr lang="es-ES" sz="2000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b="0" dirty="0" smtClean="0">
                          <a:latin typeface="Berlin Sans FB Demi" pitchFamily="34" charset="0"/>
                        </a:rPr>
                        <a:t>habl</a:t>
                      </a:r>
                      <a:r>
                        <a:rPr lang="es-ES" sz="2000" b="1" dirty="0" smtClean="0">
                          <a:latin typeface="Berlin Sans FB Demi" pitchFamily="34" charset="0"/>
                        </a:rPr>
                        <a:t>aba</a:t>
                      </a:r>
                      <a:endParaRPr lang="en-US" sz="2000" b="0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0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b="0" dirty="0" smtClean="0">
                          <a:latin typeface="Berlin Sans FB Demi" pitchFamily="34" charset="0"/>
                        </a:rPr>
                        <a:t>habl</a:t>
                      </a:r>
                      <a:r>
                        <a:rPr lang="es-ES" sz="2000" b="1" dirty="0" smtClean="0">
                          <a:latin typeface="Berlin Sans FB Demi" pitchFamily="34" charset="0"/>
                        </a:rPr>
                        <a:t>ábamos</a:t>
                      </a:r>
                      <a:endParaRPr lang="en-US" sz="2000" b="0" dirty="0"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endParaRPr lang="es-ES" sz="2000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b="0" dirty="0" smtClean="0">
                          <a:latin typeface="Berlin Sans FB Demi" pitchFamily="34" charset="0"/>
                        </a:rPr>
                        <a:t>habl</a:t>
                      </a:r>
                      <a:r>
                        <a:rPr lang="es-ES" sz="2000" b="1" dirty="0" smtClean="0">
                          <a:latin typeface="Berlin Sans FB Demi" pitchFamily="34" charset="0"/>
                        </a:rPr>
                        <a:t>abas</a:t>
                      </a:r>
                      <a:endParaRPr lang="en-US" sz="2000" b="0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dirty="0" smtClean="0">
                          <a:latin typeface="Berlin Sans FB Demi" pitchFamily="34" charset="0"/>
                        </a:rPr>
                        <a:t>habl</a:t>
                      </a:r>
                      <a:r>
                        <a:rPr lang="es-ES" sz="2000" b="1" dirty="0" smtClean="0">
                          <a:latin typeface="Berlin Sans FB Demi" pitchFamily="34" charset="0"/>
                        </a:rPr>
                        <a:t>abais</a:t>
                      </a:r>
                      <a:endParaRPr lang="en-US" sz="2000" dirty="0"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endParaRPr lang="es-ES" sz="2000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b="0" dirty="0" smtClean="0">
                          <a:latin typeface="Berlin Sans FB Demi" pitchFamily="34" charset="0"/>
                        </a:rPr>
                        <a:t>habl</a:t>
                      </a:r>
                      <a:r>
                        <a:rPr lang="es-ES" sz="2000" b="1" dirty="0" smtClean="0">
                          <a:latin typeface="Berlin Sans FB Demi" pitchFamily="34" charset="0"/>
                        </a:rPr>
                        <a:t>aba</a:t>
                      </a:r>
                      <a:endParaRPr lang="en-US" sz="2000" b="0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dirty="0" smtClean="0">
                          <a:latin typeface="Berlin Sans FB Demi" pitchFamily="34" charset="0"/>
                        </a:rPr>
                        <a:t>habl</a:t>
                      </a:r>
                      <a:r>
                        <a:rPr lang="es-ES" sz="2000" b="1" dirty="0" smtClean="0">
                          <a:latin typeface="Berlin Sans FB Demi" pitchFamily="34" charset="0"/>
                        </a:rPr>
                        <a:t>aban</a:t>
                      </a:r>
                      <a:endParaRPr lang="en-US" sz="2000" dirty="0">
                        <a:latin typeface="Berlin Sans FB Dem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 Demi" pitchFamily="34" charset="0"/>
              </a:rPr>
              <a:t>Conjugación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dirty="0" smtClean="0">
                <a:latin typeface="Berlin Sans FB Demi" pitchFamily="34" charset="0"/>
              </a:rPr>
              <a:t>-ER/IR</a:t>
            </a:r>
          </a:p>
          <a:p>
            <a:pPr algn="r">
              <a:buNone/>
            </a:pPr>
            <a:r>
              <a:rPr lang="es-ES" dirty="0" smtClean="0">
                <a:latin typeface="Berlin Sans FB Demi" pitchFamily="34" charset="0"/>
              </a:rPr>
              <a:t>			COMER</a:t>
            </a:r>
            <a:r>
              <a:rPr lang="es-ES" dirty="0" smtClean="0"/>
              <a:t>	</a:t>
            </a:r>
            <a:r>
              <a:rPr lang="es-ES" dirty="0"/>
              <a:t>	</a:t>
            </a:r>
            <a:endParaRPr lang="es-ES" dirty="0" smtClean="0"/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667000"/>
          <a:ext cx="3048000" cy="2209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24000"/>
                <a:gridCol w="1524000"/>
              </a:tblGrid>
              <a:tr h="736600">
                <a:tc>
                  <a:txBody>
                    <a:bodyPr/>
                    <a:lstStyle/>
                    <a:p>
                      <a:pPr algn="ctr"/>
                      <a:endParaRPr lang="es-ES" sz="2000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dirty="0" smtClean="0">
                          <a:latin typeface="Berlin Sans FB Demi" pitchFamily="34" charset="0"/>
                        </a:rPr>
                        <a:t>-</a:t>
                      </a:r>
                      <a:r>
                        <a:rPr lang="es-ES" sz="2000" dirty="0" err="1" smtClean="0">
                          <a:latin typeface="Berlin Sans FB Demi" pitchFamily="34" charset="0"/>
                        </a:rPr>
                        <a:t>ía</a:t>
                      </a:r>
                      <a:endParaRPr lang="en-US" sz="2000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dirty="0" smtClean="0">
                          <a:latin typeface="Berlin Sans FB Demi" pitchFamily="34" charset="0"/>
                        </a:rPr>
                        <a:t>-</a:t>
                      </a:r>
                      <a:r>
                        <a:rPr lang="es-ES" sz="2000" dirty="0" err="1" smtClean="0">
                          <a:latin typeface="Berlin Sans FB Demi" pitchFamily="34" charset="0"/>
                        </a:rPr>
                        <a:t>íamos</a:t>
                      </a:r>
                      <a:endParaRPr lang="en-US" sz="2000" dirty="0"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endParaRPr lang="es-ES" sz="2000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b="1" dirty="0" smtClean="0">
                          <a:latin typeface="Berlin Sans FB Demi" pitchFamily="34" charset="0"/>
                        </a:rPr>
                        <a:t>-</a:t>
                      </a:r>
                      <a:r>
                        <a:rPr lang="es-ES" sz="2000" b="1" dirty="0" err="1" smtClean="0">
                          <a:latin typeface="Berlin Sans FB Demi" pitchFamily="34" charset="0"/>
                        </a:rPr>
                        <a:t>ías</a:t>
                      </a:r>
                      <a:endParaRPr lang="en-US" sz="2000" b="1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b="1" dirty="0" smtClean="0">
                          <a:latin typeface="Berlin Sans FB Demi" pitchFamily="34" charset="0"/>
                        </a:rPr>
                        <a:t>-</a:t>
                      </a:r>
                      <a:r>
                        <a:rPr lang="es-ES" sz="2000" b="1" dirty="0" err="1" smtClean="0">
                          <a:latin typeface="Berlin Sans FB Demi" pitchFamily="34" charset="0"/>
                        </a:rPr>
                        <a:t>íais</a:t>
                      </a:r>
                      <a:endParaRPr lang="en-US" sz="2000" b="1" dirty="0"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endParaRPr lang="es-ES" sz="2000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b="1" dirty="0" smtClean="0">
                          <a:latin typeface="Berlin Sans FB Demi" pitchFamily="34" charset="0"/>
                        </a:rPr>
                        <a:t>-</a:t>
                      </a:r>
                      <a:r>
                        <a:rPr lang="es-ES" sz="2000" b="1" dirty="0" err="1" smtClean="0">
                          <a:latin typeface="Berlin Sans FB Demi" pitchFamily="34" charset="0"/>
                        </a:rPr>
                        <a:t>ía</a:t>
                      </a:r>
                      <a:endParaRPr lang="en-US" sz="2000" b="1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b="1" dirty="0" smtClean="0">
                          <a:latin typeface="Berlin Sans FB Demi" pitchFamily="34" charset="0"/>
                        </a:rPr>
                        <a:t>-</a:t>
                      </a:r>
                      <a:r>
                        <a:rPr lang="es-ES" sz="2000" b="1" dirty="0" err="1" smtClean="0">
                          <a:latin typeface="Berlin Sans FB Demi" pitchFamily="34" charset="0"/>
                        </a:rPr>
                        <a:t>ían</a:t>
                      </a:r>
                      <a:endParaRPr lang="en-US" sz="2000" b="1" dirty="0">
                        <a:latin typeface="Berlin Sans FB Dem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33800" y="2667000"/>
          <a:ext cx="5181600" cy="2209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90800"/>
                <a:gridCol w="2590800"/>
              </a:tblGrid>
              <a:tr h="736600">
                <a:tc>
                  <a:txBody>
                    <a:bodyPr/>
                    <a:lstStyle/>
                    <a:p>
                      <a:pPr algn="ctr"/>
                      <a:endParaRPr lang="es-ES" sz="2000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b="0" dirty="0" smtClean="0">
                          <a:latin typeface="Berlin Sans FB Demi" pitchFamily="34" charset="0"/>
                        </a:rPr>
                        <a:t>com</a:t>
                      </a:r>
                      <a:r>
                        <a:rPr lang="es-ES" sz="2000" b="1" dirty="0" smtClean="0">
                          <a:latin typeface="Berlin Sans FB Demi" pitchFamily="34" charset="0"/>
                        </a:rPr>
                        <a:t>ía</a:t>
                      </a:r>
                      <a:endParaRPr lang="en-US" sz="2000" b="0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0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b="0" dirty="0" smtClean="0">
                          <a:latin typeface="Berlin Sans FB Demi" pitchFamily="34" charset="0"/>
                        </a:rPr>
                        <a:t>com</a:t>
                      </a:r>
                      <a:r>
                        <a:rPr lang="es-ES" sz="2000" b="1" dirty="0" smtClean="0">
                          <a:latin typeface="Berlin Sans FB Demi" pitchFamily="34" charset="0"/>
                        </a:rPr>
                        <a:t>íamos</a:t>
                      </a:r>
                      <a:endParaRPr lang="en-US" sz="2000" b="0" dirty="0"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endParaRPr lang="es-ES" sz="2000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b="0" dirty="0" smtClean="0">
                          <a:latin typeface="Berlin Sans FB Demi" pitchFamily="34" charset="0"/>
                        </a:rPr>
                        <a:t>com</a:t>
                      </a:r>
                      <a:r>
                        <a:rPr lang="es-ES" sz="2000" b="1" dirty="0" smtClean="0">
                          <a:latin typeface="Berlin Sans FB Demi" pitchFamily="34" charset="0"/>
                        </a:rPr>
                        <a:t>ías</a:t>
                      </a:r>
                      <a:endParaRPr lang="en-US" sz="2000" b="0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dirty="0" smtClean="0">
                          <a:latin typeface="Berlin Sans FB Demi" pitchFamily="34" charset="0"/>
                        </a:rPr>
                        <a:t>com</a:t>
                      </a:r>
                      <a:r>
                        <a:rPr lang="es-ES" sz="2000" b="1" dirty="0" smtClean="0">
                          <a:latin typeface="Berlin Sans FB Demi" pitchFamily="34" charset="0"/>
                        </a:rPr>
                        <a:t>íais</a:t>
                      </a:r>
                      <a:endParaRPr lang="en-US" sz="2000" dirty="0"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endParaRPr lang="es-ES" sz="2000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b="0" dirty="0" smtClean="0">
                          <a:latin typeface="Berlin Sans FB Demi" pitchFamily="34" charset="0"/>
                        </a:rPr>
                        <a:t>com</a:t>
                      </a:r>
                      <a:r>
                        <a:rPr lang="es-ES" sz="2000" b="1" dirty="0" smtClean="0">
                          <a:latin typeface="Berlin Sans FB Demi" pitchFamily="34" charset="0"/>
                        </a:rPr>
                        <a:t>ía</a:t>
                      </a:r>
                      <a:endParaRPr lang="en-US" sz="2000" b="0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dirty="0" smtClean="0">
                        <a:latin typeface="Berlin Sans FB Demi" pitchFamily="34" charset="0"/>
                      </a:endParaRPr>
                    </a:p>
                    <a:p>
                      <a:pPr algn="ctr"/>
                      <a:r>
                        <a:rPr lang="es-ES" sz="2000" dirty="0" smtClean="0">
                          <a:latin typeface="Berlin Sans FB Demi" pitchFamily="34" charset="0"/>
                        </a:rPr>
                        <a:t>com</a:t>
                      </a:r>
                      <a:r>
                        <a:rPr lang="es-ES" sz="2000" b="1" dirty="0" smtClean="0">
                          <a:latin typeface="Berlin Sans FB Demi" pitchFamily="34" charset="0"/>
                        </a:rPr>
                        <a:t>ían</a:t>
                      </a:r>
                      <a:endParaRPr lang="en-US" sz="2000" dirty="0">
                        <a:latin typeface="Berlin Sans FB Dem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s-ES" dirty="0" smtClean="0">
                <a:latin typeface="Berlin Sans FB Demi" pitchFamily="34" charset="0"/>
              </a:rPr>
              <a:t>Irregulares</a:t>
            </a:r>
            <a:endParaRPr lang="en-US" dirty="0">
              <a:latin typeface="Berlin Sans FB Dem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IBA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ÍBAMOS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IBAS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IBAIS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IBA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IBAN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276600"/>
          <a:ext cx="8229600" cy="1219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14800"/>
                <a:gridCol w="4114800"/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ERA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ÉRAMOS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ERAS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ERAIS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ERA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ERAN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5029200"/>
          <a:ext cx="8229600" cy="1219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14800"/>
                <a:gridCol w="4114800"/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VEÍA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VEÍAMOS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VEÍAS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VEÍAIS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VEÍA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C00000"/>
                          </a:solidFill>
                          <a:latin typeface="Berlin Sans FB Demi" pitchFamily="34" charset="0"/>
                        </a:rPr>
                        <a:t>VEÍAN</a:t>
                      </a:r>
                      <a:endParaRPr lang="en-US" b="1" dirty="0">
                        <a:solidFill>
                          <a:srgbClr val="C00000"/>
                        </a:solidFill>
                        <a:latin typeface="Berlin Sans FB Dem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267200" y="914400"/>
            <a:ext cx="6158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Ir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8600" y="2514600"/>
            <a:ext cx="11063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Ser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8600" y="4267200"/>
            <a:ext cx="11526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Ver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 Demi" pitchFamily="34" charset="0"/>
              </a:rPr>
              <a:t>Usos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erlin Sans FB Demi" pitchFamily="34" charset="0"/>
              </a:rPr>
              <a:t>Describir, elaborar, pintar/montar una escena en el pasado</a:t>
            </a:r>
          </a:p>
          <a:p>
            <a:endParaRPr lang="es-ES" dirty="0">
              <a:latin typeface="Berlin Sans FB Demi" pitchFamily="34" charset="0"/>
            </a:endParaRPr>
          </a:p>
          <a:p>
            <a:r>
              <a:rPr lang="es-ES" dirty="0" smtClean="0">
                <a:latin typeface="Berlin Sans FB Demi" pitchFamily="34" charset="0"/>
              </a:rPr>
              <a:t>Indicar un hábito o repetición frecuente en el pasado</a:t>
            </a:r>
          </a:p>
          <a:p>
            <a:pPr>
              <a:buNone/>
            </a:pPr>
            <a:endParaRPr lang="es-ES" dirty="0">
              <a:latin typeface="Berlin Sans FB Demi" pitchFamily="34" charset="0"/>
            </a:endParaRPr>
          </a:p>
          <a:p>
            <a:r>
              <a:rPr lang="es-ES" dirty="0" smtClean="0">
                <a:latin typeface="Berlin Sans FB Demi" pitchFamily="34" charset="0"/>
              </a:rPr>
              <a:t>Alargar una acción (normalmente para efecto)</a:t>
            </a:r>
            <a:endParaRPr lang="en-US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96</Words>
  <Application>Microsoft Office PowerPoint</Application>
  <PresentationFormat>On-screen Show (4:3)</PresentationFormat>
  <Paragraphs>84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Imperfecto</vt:lpstr>
      <vt:lpstr>Conjugación</vt:lpstr>
      <vt:lpstr>Conjugación</vt:lpstr>
      <vt:lpstr>Irregulares</vt:lpstr>
      <vt:lpstr>Usos</vt:lpstr>
    </vt:vector>
  </TitlesOfParts>
  <Company>Issaquah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Imperfecto</dc:title>
  <dc:creator>Windows User</dc:creator>
  <cp:lastModifiedBy>Windows User</cp:lastModifiedBy>
  <cp:revision>4</cp:revision>
  <dcterms:created xsi:type="dcterms:W3CDTF">2015-10-19T16:29:57Z</dcterms:created>
  <dcterms:modified xsi:type="dcterms:W3CDTF">2015-10-19T16:55:57Z</dcterms:modified>
</cp:coreProperties>
</file>