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61" r:id="rId4"/>
    <p:sldId id="262" r:id="rId5"/>
    <p:sldId id="266" r:id="rId6"/>
    <p:sldId id="263" r:id="rId7"/>
    <p:sldId id="267" r:id="rId8"/>
    <p:sldId id="268" r:id="rId9"/>
    <p:sldId id="264" r:id="rId10"/>
    <p:sldId id="265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BB1E-2060-4D87-BBAD-6D2590F80884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1BC7E8C-0123-4CFD-BA6C-683D0B5762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BB1E-2060-4D87-BBAD-6D2590F80884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7E8C-0123-4CFD-BA6C-683D0B576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BB1E-2060-4D87-BBAD-6D2590F80884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7E8C-0123-4CFD-BA6C-683D0B576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BB1E-2060-4D87-BBAD-6D2590F80884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7E8C-0123-4CFD-BA6C-683D0B5762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BB1E-2060-4D87-BBAD-6D2590F80884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1BC7E8C-0123-4CFD-BA6C-683D0B576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BB1E-2060-4D87-BBAD-6D2590F80884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7E8C-0123-4CFD-BA6C-683D0B5762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BB1E-2060-4D87-BBAD-6D2590F80884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7E8C-0123-4CFD-BA6C-683D0B5762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BB1E-2060-4D87-BBAD-6D2590F80884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7E8C-0123-4CFD-BA6C-683D0B576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BB1E-2060-4D87-BBAD-6D2590F80884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7E8C-0123-4CFD-BA6C-683D0B576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BB1E-2060-4D87-BBAD-6D2590F80884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7E8C-0123-4CFD-BA6C-683D0B5762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BB1E-2060-4D87-BBAD-6D2590F80884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1BC7E8C-0123-4CFD-BA6C-683D0B5762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A2BB1E-2060-4D87-BBAD-6D2590F80884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1BC7E8C-0123-4CFD-BA6C-683D0B576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581400"/>
            <a:ext cx="7239000" cy="1905000"/>
          </a:xfrm>
        </p:spPr>
        <p:txBody>
          <a:bodyPr>
            <a:noAutofit/>
          </a:bodyPr>
          <a:lstStyle/>
          <a:p>
            <a:pPr algn="ctr"/>
            <a:r>
              <a:rPr lang="es-ES" sz="3600" dirty="0" smtClean="0"/>
              <a:t>Los dos tiempos verbales nos sitúan en el </a:t>
            </a:r>
            <a:r>
              <a:rPr lang="es-ES" sz="3600" b="1" u="sng" dirty="0" smtClean="0"/>
              <a:t>pasado </a:t>
            </a:r>
            <a:r>
              <a:rPr lang="es-ES" sz="3600" dirty="0" smtClean="0"/>
              <a:t>pero los usos son diferentes para ayudar expresarte mejor.</a:t>
            </a:r>
            <a:endParaRPr lang="en-US" sz="3600" b="1" u="sng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latin typeface="Californian FB" panose="0207040306080B030204" pitchFamily="18" charset="0"/>
              </a:rPr>
              <a:t>Pret</a:t>
            </a:r>
            <a:r>
              <a:rPr lang="es-ES" sz="5400" b="1" dirty="0" err="1" smtClean="0">
                <a:latin typeface="Californian FB" panose="0207040306080B030204" pitchFamily="18" charset="0"/>
              </a:rPr>
              <a:t>érito</a:t>
            </a:r>
            <a:r>
              <a:rPr lang="es-ES" sz="5400" b="1" dirty="0" smtClean="0">
                <a:latin typeface="Californian FB" panose="0207040306080B030204" pitchFamily="18" charset="0"/>
              </a:rPr>
              <a:t> v. Imperfecto</a:t>
            </a:r>
            <a:endParaRPr lang="en-US" sz="5400" b="1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5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Imperfecto</a:t>
            </a:r>
            <a:r>
              <a:rPr lang="es-ES" dirty="0" smtClean="0"/>
              <a:t>: Intención o Acción incompleta/en progreso</a:t>
            </a:r>
            <a:endParaRPr lang="en-US" dirty="0"/>
          </a:p>
        </p:txBody>
      </p:sp>
      <p:pic>
        <p:nvPicPr>
          <p:cNvPr id="2050" name="Picture 2" descr="Uso del Pretérito Imperfecto (contextos) y del Pretérito Indefinido (hechos). [Otra dieta mas, de Azúcar y Sal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705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81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Pretérito – </a:t>
            </a:r>
            <a:r>
              <a:rPr lang="es-ES" sz="3100" dirty="0" smtClean="0"/>
              <a:t>verbos que cambian de definición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382000" cy="5562600"/>
          </a:xfrm>
        </p:spPr>
        <p:txBody>
          <a:bodyPr>
            <a:normAutofit/>
          </a:bodyPr>
          <a:lstStyle/>
          <a:p>
            <a:r>
              <a:rPr lang="es-ES" b="1" dirty="0" smtClean="0"/>
              <a:t>Saber</a:t>
            </a:r>
            <a:r>
              <a:rPr lang="es-ES" dirty="0" smtClean="0"/>
              <a:t> – saber NUEVA INFORMACIÓN</a:t>
            </a:r>
          </a:p>
          <a:p>
            <a:pPr marL="320040" lvl="1" indent="0">
              <a:buNone/>
            </a:pPr>
            <a:r>
              <a:rPr lang="es-ES" i="1" dirty="0" smtClean="0"/>
              <a:t>Cuando vieron la carta, supieron la verdad.</a:t>
            </a:r>
          </a:p>
          <a:p>
            <a:r>
              <a:rPr lang="es-ES" b="1" dirty="0" smtClean="0"/>
              <a:t>Conocer</a:t>
            </a:r>
            <a:r>
              <a:rPr lang="es-ES" dirty="0" smtClean="0"/>
              <a:t> – conocer POR PRIMERA VEZ</a:t>
            </a:r>
          </a:p>
          <a:p>
            <a:pPr marL="320040" lvl="1" indent="0">
              <a:buNone/>
            </a:pPr>
            <a:r>
              <a:rPr lang="es-ES" i="1" dirty="0" smtClean="0"/>
              <a:t>Miguel y Juan se conocieron en la escuela primaria.  Todavía son mejores amigos.</a:t>
            </a:r>
            <a:endParaRPr lang="en-US" i="1" dirty="0" smtClean="0"/>
          </a:p>
          <a:p>
            <a:r>
              <a:rPr lang="es-ES" b="1" dirty="0" smtClean="0"/>
              <a:t>Querer</a:t>
            </a:r>
            <a:r>
              <a:rPr lang="es-ES" dirty="0" smtClean="0"/>
              <a:t> – intentar pero fracasar</a:t>
            </a:r>
          </a:p>
          <a:p>
            <a:pPr marL="320040" lvl="1" indent="0">
              <a:buNone/>
            </a:pPr>
            <a:r>
              <a:rPr lang="es-ES" i="1" dirty="0" smtClean="0"/>
              <a:t>Yo quise ir al concierto pero no conseguí entradas.</a:t>
            </a:r>
          </a:p>
          <a:p>
            <a:r>
              <a:rPr lang="es-ES" dirty="0" smtClean="0"/>
              <a:t>No </a:t>
            </a:r>
            <a:r>
              <a:rPr lang="es-ES" b="1" dirty="0" smtClean="0"/>
              <a:t>querer</a:t>
            </a:r>
            <a:r>
              <a:rPr lang="es-ES" dirty="0" smtClean="0"/>
              <a:t> – un sinónimo es “negar” o “rechazar”</a:t>
            </a:r>
          </a:p>
          <a:p>
            <a:pPr marL="320040" lvl="1" indent="0">
              <a:buNone/>
            </a:pPr>
            <a:r>
              <a:rPr lang="es-ES" i="1" dirty="0" smtClean="0"/>
              <a:t>No quise quitar el polvo – tengo alergias y estornudo bastante.</a:t>
            </a:r>
          </a:p>
          <a:p>
            <a:r>
              <a:rPr lang="es-ES" b="1" dirty="0" smtClean="0"/>
              <a:t>Poder</a:t>
            </a:r>
            <a:r>
              <a:rPr lang="es-ES" dirty="0" smtClean="0"/>
              <a:t> – intentar y conseguirlo</a:t>
            </a:r>
          </a:p>
          <a:p>
            <a:pPr marL="320040" lvl="1" indent="0">
              <a:buNone/>
            </a:pPr>
            <a:r>
              <a:rPr lang="es-ES" i="1" dirty="0" smtClean="0"/>
              <a:t>Él pudo encontrar mi tarjeta de crédito.  Viene con ella ahora.</a:t>
            </a:r>
          </a:p>
          <a:p>
            <a:r>
              <a:rPr lang="es-ES" dirty="0" smtClean="0"/>
              <a:t>No </a:t>
            </a:r>
            <a:r>
              <a:rPr lang="es-ES" b="1" dirty="0" smtClean="0"/>
              <a:t>poder</a:t>
            </a:r>
            <a:r>
              <a:rPr lang="es-ES" dirty="0" smtClean="0"/>
              <a:t> – intentar y no tener éxito</a:t>
            </a:r>
          </a:p>
          <a:p>
            <a:pPr marL="320040" lvl="1" indent="0">
              <a:buNone/>
            </a:pPr>
            <a:r>
              <a:rPr lang="es-ES" i="1" dirty="0" smtClean="0"/>
              <a:t>Ellas no pudieron devolver la blusa.  No tuvieron el recibo.</a:t>
            </a:r>
          </a:p>
        </p:txBody>
      </p:sp>
    </p:spTree>
    <p:extLst>
      <p:ext uri="{BB962C8B-B14F-4D97-AF65-F5344CB8AC3E}">
        <p14:creationId xmlns:p14="http://schemas.microsoft.com/office/powerpoint/2010/main" val="143373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Ya sabemos que hay dos tiempos verbales muy comunes que usamos para hablar del pasado – el pretérito y el imperfecto.  Pero cómo usarlos nos cuesta.  ¿Por qué?  </a:t>
            </a:r>
            <a:r>
              <a:rPr lang="es-ES" dirty="0" smtClean="0"/>
              <a:t>_____________________________________________.  </a:t>
            </a:r>
            <a:r>
              <a:rPr lang="es-ES" dirty="0"/>
              <a:t>No hay reglas fijas para decirte exactamente cuándo se usa uno o el otro – tiene que pensar en </a:t>
            </a:r>
            <a:r>
              <a:rPr lang="es-ES" dirty="0" smtClean="0"/>
              <a:t>_______________________ </a:t>
            </a:r>
            <a:r>
              <a:rPr lang="es-ES" dirty="0"/>
              <a:t>y lo que quiere expresar el/la locutor/a.  Aquí abajo vamos a ver reglas/ideas generales y ejemplos para explorar los usos.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2438400"/>
            <a:ext cx="65966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 </a:t>
            </a:r>
            <a:r>
              <a:rPr lang="en-US" sz="4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tenemos</a:t>
            </a:r>
            <a:r>
              <a:rPr lang="en-US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lo </a:t>
            </a:r>
            <a:r>
              <a:rPr lang="en-US" sz="4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mismo</a:t>
            </a:r>
            <a:r>
              <a:rPr lang="en-US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</a:t>
            </a:r>
            <a:r>
              <a:rPr lang="en-US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inglés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3223077"/>
            <a:ext cx="24529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 situación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371600" y="4198441"/>
            <a:ext cx="2743200" cy="60215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5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Pret</a:t>
            </a:r>
            <a:r>
              <a:rPr lang="es-ES" dirty="0" err="1" smtClean="0"/>
              <a:t>érito</a:t>
            </a:r>
            <a:r>
              <a:rPr lang="es-ES" dirty="0" smtClean="0"/>
              <a:t>: Eventos principales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5800" y="1752600"/>
            <a:ext cx="7772400" cy="39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Pret</a:t>
            </a:r>
            <a:r>
              <a:rPr lang="es-ES" dirty="0" err="1" smtClean="0"/>
              <a:t>érito</a:t>
            </a:r>
            <a:r>
              <a:rPr lang="es-ES" dirty="0" smtClean="0"/>
              <a:t>: Nos avanza en el relato (efecto dominó)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32987" y="1324281"/>
            <a:ext cx="8389943" cy="1371600"/>
          </a:xfrm>
          <a:prstGeom prst="rect">
            <a:avLst/>
          </a:prstGeom>
        </p:spPr>
      </p:pic>
      <p:pic>
        <p:nvPicPr>
          <p:cNvPr id="1026" name="Picture 2" descr="Image result for rutina dia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667000"/>
            <a:ext cx="834152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79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Pret</a:t>
            </a:r>
            <a:r>
              <a:rPr lang="es-ES" dirty="0" err="1" smtClean="0"/>
              <a:t>érito</a:t>
            </a:r>
            <a:r>
              <a:rPr lang="es-ES" dirty="0" smtClean="0"/>
              <a:t>: Momento específico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5800" y="1325994"/>
            <a:ext cx="4675285" cy="1569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278" y="1325994"/>
            <a:ext cx="2133600" cy="1569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4169" b="11268"/>
          <a:stretch/>
        </p:blipFill>
        <p:spPr>
          <a:xfrm>
            <a:off x="2743200" y="2971800"/>
            <a:ext cx="339276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0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Pret</a:t>
            </a:r>
            <a:r>
              <a:rPr lang="es-ES" dirty="0" err="1" smtClean="0"/>
              <a:t>érito</a:t>
            </a:r>
            <a:r>
              <a:rPr lang="es-ES" dirty="0" smtClean="0"/>
              <a:t>:</a:t>
            </a:r>
            <a:endParaRPr lang="en-US" dirty="0"/>
          </a:p>
        </p:txBody>
      </p:sp>
      <p:pic>
        <p:nvPicPr>
          <p:cNvPr id="1026" name="Picture 2" descr="Image result for qué pasó&quot;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5867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5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Imperfecto</a:t>
            </a:r>
            <a:r>
              <a:rPr lang="es-ES" dirty="0" smtClean="0"/>
              <a:t>: Descripciones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0376" y="2362200"/>
            <a:ext cx="4419600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105" t="1052" r="3742" b="4227"/>
          <a:stretch/>
        </p:blipFill>
        <p:spPr>
          <a:xfrm>
            <a:off x="5943600" y="152400"/>
            <a:ext cx="3048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5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Imperfecto</a:t>
            </a:r>
            <a:r>
              <a:rPr lang="es-ES" dirty="0" smtClean="0"/>
              <a:t>: Hábitos</a:t>
            </a:r>
            <a:endParaRPr lang="en-US" dirty="0"/>
          </a:p>
        </p:txBody>
      </p:sp>
      <p:pic>
        <p:nvPicPr>
          <p:cNvPr id="6" name="Content Placeholder 5" descr="Image result for hábito&quot;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"/>
            <a:ext cx="2438400" cy="1624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71" y="2179948"/>
            <a:ext cx="4343400" cy="4144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199" y="2209800"/>
            <a:ext cx="348582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3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Imperfecto</a:t>
            </a:r>
            <a:r>
              <a:rPr lang="es-ES" dirty="0" smtClean="0"/>
              <a:t>: Contexto </a:t>
            </a:r>
            <a:endParaRPr lang="en-US" dirty="0"/>
          </a:p>
        </p:txBody>
      </p:sp>
      <p:pic>
        <p:nvPicPr>
          <p:cNvPr id="2052" name="Picture 4" descr="III, 3 - No Prestaba Atencio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463" y="1398863"/>
            <a:ext cx="3276600" cy="505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48" y="1417638"/>
            <a:ext cx="50482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8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951</TotalTime>
  <Words>268</Words>
  <Application>Microsoft Office PowerPoint</Application>
  <PresentationFormat>On-screen Show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Californian FB</vt:lpstr>
      <vt:lpstr>Franklin Gothic Book</vt:lpstr>
      <vt:lpstr>Perpetua</vt:lpstr>
      <vt:lpstr>Wingdings 2</vt:lpstr>
      <vt:lpstr>Equity</vt:lpstr>
      <vt:lpstr>Pretérito v. Imperfecto</vt:lpstr>
      <vt:lpstr>PowerPoint Presentation</vt:lpstr>
      <vt:lpstr>Pretérito: Eventos principales</vt:lpstr>
      <vt:lpstr>Pretérito: Nos avanza en el relato (efecto dominó)</vt:lpstr>
      <vt:lpstr>Pretérito: Momento específico</vt:lpstr>
      <vt:lpstr>Pretérito:</vt:lpstr>
      <vt:lpstr>Imperfecto: Descripciones </vt:lpstr>
      <vt:lpstr>Imperfecto: Hábitos</vt:lpstr>
      <vt:lpstr>Imperfecto: Contexto </vt:lpstr>
      <vt:lpstr>Imperfecto: Intención o Acción incompleta/en progreso</vt:lpstr>
      <vt:lpstr>Pretérito – verbos que cambian de definición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Pretérito v. Imperfecto</dc:title>
  <dc:creator>Kulz, Allison    SHS - Staff</dc:creator>
  <cp:lastModifiedBy>Kulz, Allison    SHS - Staff</cp:lastModifiedBy>
  <cp:revision>33</cp:revision>
  <dcterms:created xsi:type="dcterms:W3CDTF">2015-12-02T16:28:54Z</dcterms:created>
  <dcterms:modified xsi:type="dcterms:W3CDTF">2019-12-05T16:16:44Z</dcterms:modified>
</cp:coreProperties>
</file>